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83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84" r:id="rId15"/>
    <p:sldId id="268" r:id="rId16"/>
    <p:sldId id="285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5FEA0-F899-4754-933D-B4846A8F5587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32B6D-1D28-4A09-9800-661C886EF4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32B6D-1D28-4A09-9800-661C886EF48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6C16A-5BB0-48D5-8D9C-6705AE360E9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1ECAC-7574-4E53-9244-6886538B78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miryazevskoe-sp.gosuslugi.ru/" TargetMode="External"/><Relationship Id="rId5" Type="http://schemas.openxmlformats.org/officeDocument/2006/relationships/hyperlink" Target="mailto:adm.timir@yandex.ru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5984" y="571480"/>
            <a:ext cx="5572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90" dirty="0" err="1" smtClean="0">
                <a:solidFill>
                  <a:srgbClr val="558D11"/>
                </a:solidFill>
                <a:latin typeface="Arial Black"/>
                <a:cs typeface="Arial Black"/>
              </a:rPr>
              <a:t>Тимирязевское</a:t>
            </a:r>
            <a:r>
              <a:rPr lang="ru-RU" spc="-90" dirty="0" smtClean="0">
                <a:solidFill>
                  <a:srgbClr val="558D11"/>
                </a:solidFill>
                <a:latin typeface="Arial Black"/>
                <a:cs typeface="Arial Black"/>
              </a:rPr>
              <a:t> </a:t>
            </a:r>
            <a:r>
              <a:rPr lang="ru-RU" dirty="0" smtClean="0">
                <a:solidFill>
                  <a:srgbClr val="558D11"/>
                </a:solidFill>
                <a:latin typeface="Arial Black"/>
                <a:cs typeface="Arial Black"/>
              </a:rPr>
              <a:t>сельское поселение</a:t>
            </a:r>
            <a:endParaRPr lang="ru-RU" dirty="0" smtClean="0">
              <a:latin typeface="Arial Black"/>
              <a:cs typeface="Arial Black"/>
            </a:endParaRPr>
          </a:p>
          <a:p>
            <a:pPr marL="537210" marR="534670" algn="ctr">
              <a:lnSpc>
                <a:spcPct val="100000"/>
              </a:lnSpc>
              <a:spcBef>
                <a:spcPts val="5"/>
              </a:spcBef>
            </a:pPr>
            <a:r>
              <a:rPr lang="ru-RU" dirty="0" err="1" smtClean="0">
                <a:solidFill>
                  <a:srgbClr val="558D11"/>
                </a:solidFill>
                <a:latin typeface="Arial Black"/>
                <a:cs typeface="Arial Black"/>
              </a:rPr>
              <a:t>Лухского</a:t>
            </a:r>
            <a:r>
              <a:rPr lang="ru-RU" dirty="0" smtClean="0">
                <a:solidFill>
                  <a:srgbClr val="558D11"/>
                </a:solidFill>
                <a:latin typeface="Arial Black"/>
                <a:cs typeface="Arial Black"/>
              </a:rPr>
              <a:t> муниципального </a:t>
            </a:r>
            <a:r>
              <a:rPr lang="ru-RU" spc="5" dirty="0" smtClean="0">
                <a:solidFill>
                  <a:srgbClr val="558D11"/>
                </a:solidFill>
                <a:latin typeface="Arial Black"/>
                <a:cs typeface="Arial Black"/>
              </a:rPr>
              <a:t>района </a:t>
            </a:r>
            <a:r>
              <a:rPr lang="ru-RU" spc="-515" dirty="0" smtClean="0">
                <a:solidFill>
                  <a:srgbClr val="558D11"/>
                </a:solidFill>
                <a:latin typeface="Arial Black"/>
                <a:cs typeface="Arial Black"/>
              </a:rPr>
              <a:t> </a:t>
            </a:r>
            <a:r>
              <a:rPr lang="ru-RU" dirty="0" smtClean="0">
                <a:solidFill>
                  <a:srgbClr val="558D11"/>
                </a:solidFill>
                <a:latin typeface="Arial Black"/>
                <a:cs typeface="Arial Black"/>
              </a:rPr>
              <a:t>Ивановской</a:t>
            </a:r>
            <a:r>
              <a:rPr lang="ru-RU" spc="-65" dirty="0" smtClean="0">
                <a:solidFill>
                  <a:srgbClr val="558D11"/>
                </a:solidFill>
                <a:latin typeface="Arial Black"/>
                <a:cs typeface="Arial Black"/>
              </a:rPr>
              <a:t> </a:t>
            </a:r>
            <a:r>
              <a:rPr lang="ru-RU" dirty="0" smtClean="0">
                <a:solidFill>
                  <a:srgbClr val="558D11"/>
                </a:solidFill>
                <a:latin typeface="Arial Black"/>
                <a:cs typeface="Arial Black"/>
              </a:rPr>
              <a:t>области</a:t>
            </a:r>
            <a:endParaRPr lang="ru-RU" dirty="0">
              <a:latin typeface="Arial Black"/>
              <a:cs typeface="Arial Black"/>
            </a:endParaRPr>
          </a:p>
        </p:txBody>
      </p:sp>
      <p:sp>
        <p:nvSpPr>
          <p:cNvPr id="6" name="object 14"/>
          <p:cNvSpPr txBox="1"/>
          <p:nvPr/>
        </p:nvSpPr>
        <p:spPr>
          <a:xfrm>
            <a:off x="1143000" y="2667000"/>
            <a:ext cx="4912995" cy="18582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30" dirty="0">
                <a:solidFill>
                  <a:srgbClr val="601617"/>
                </a:solidFill>
                <a:latin typeface="Corbel"/>
                <a:cs typeface="Corbel"/>
              </a:rPr>
              <a:t>КОНКУРС</a:t>
            </a:r>
            <a:r>
              <a:rPr sz="2000" b="1" spc="55" dirty="0">
                <a:solidFill>
                  <a:srgbClr val="60161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601617"/>
                </a:solidFill>
                <a:latin typeface="Corbel"/>
                <a:cs typeface="Corbel"/>
              </a:rPr>
              <a:t>«СЛУЖЕНИЕ»</a:t>
            </a:r>
            <a:endParaRPr sz="2000" dirty="0">
              <a:latin typeface="Corbel"/>
              <a:cs typeface="Corbel"/>
            </a:endParaRPr>
          </a:p>
          <a:p>
            <a:pPr marL="12700">
              <a:lnSpc>
                <a:spcPts val="1914"/>
              </a:lnSpc>
              <a:spcBef>
                <a:spcPts val="1925"/>
              </a:spcBef>
            </a:pPr>
            <a:endParaRPr lang="ru-RU" sz="1600" dirty="0" smtClean="0">
              <a:solidFill>
                <a:srgbClr val="601617"/>
              </a:solidFill>
              <a:latin typeface="Arial Black"/>
              <a:cs typeface="Arial Black"/>
            </a:endParaRPr>
          </a:p>
          <a:p>
            <a:pPr marL="12700">
              <a:lnSpc>
                <a:spcPts val="1914"/>
              </a:lnSpc>
              <a:spcBef>
                <a:spcPts val="1925"/>
              </a:spcBef>
            </a:pPr>
            <a:r>
              <a:rPr sz="1600" dirty="0" err="1" smtClean="0">
                <a:solidFill>
                  <a:srgbClr val="601617"/>
                </a:solidFill>
                <a:latin typeface="Arial Black"/>
                <a:cs typeface="Arial Black"/>
              </a:rPr>
              <a:t>номинация</a:t>
            </a:r>
            <a:r>
              <a:rPr sz="1600" dirty="0">
                <a:solidFill>
                  <a:srgbClr val="601617"/>
                </a:solidFill>
                <a:latin typeface="Arial Black"/>
                <a:cs typeface="Arial Black"/>
              </a:rPr>
              <a:t>:</a:t>
            </a:r>
            <a:endParaRPr sz="1600" dirty="0">
              <a:latin typeface="Arial Black"/>
              <a:cs typeface="Arial Black"/>
            </a:endParaRPr>
          </a:p>
          <a:p>
            <a:pPr marL="12700">
              <a:lnSpc>
                <a:spcPts val="2155"/>
              </a:lnSpc>
            </a:pPr>
            <a:r>
              <a:rPr sz="1800" spc="-10" smtClean="0">
                <a:solidFill>
                  <a:srgbClr val="009999"/>
                </a:solidFill>
                <a:latin typeface="Arial Black"/>
                <a:cs typeface="Arial Black"/>
              </a:rPr>
              <a:t>«</a:t>
            </a:r>
            <a:r>
              <a:rPr lang="ru-RU" sz="1800" spc="-10" dirty="0" smtClean="0">
                <a:solidFill>
                  <a:srgbClr val="009999"/>
                </a:solidFill>
                <a:latin typeface="Arial Black"/>
                <a:cs typeface="Arial Black"/>
              </a:rPr>
              <a:t>Развитие территории- благополучие </a:t>
            </a:r>
            <a:r>
              <a:rPr lang="ru-RU" spc="-10" dirty="0" smtClean="0">
                <a:solidFill>
                  <a:srgbClr val="009999"/>
                </a:solidFill>
                <a:latin typeface="Arial Black"/>
                <a:cs typeface="Arial Black"/>
              </a:rPr>
              <a:t>жителей</a:t>
            </a:r>
            <a:r>
              <a:rPr sz="1800" spc="-5" smtClean="0">
                <a:solidFill>
                  <a:srgbClr val="009999"/>
                </a:solidFill>
                <a:latin typeface="Arial Black"/>
                <a:cs typeface="Arial Black"/>
              </a:rPr>
              <a:t>»</a:t>
            </a:r>
            <a:endParaRPr sz="1800" dirty="0">
              <a:latin typeface="Arial Black"/>
              <a:cs typeface="Arial Black"/>
            </a:endParaRPr>
          </a:p>
        </p:txBody>
      </p:sp>
      <p:pic>
        <p:nvPicPr>
          <p:cNvPr id="7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7818" y="1785926"/>
            <a:ext cx="3505200" cy="1524000"/>
          </a:xfrm>
          <a:prstGeom prst="rect">
            <a:avLst/>
          </a:prstGeom>
        </p:spPr>
      </p:pic>
      <p:sp>
        <p:nvSpPr>
          <p:cNvPr id="9" name="object 16"/>
          <p:cNvSpPr txBox="1"/>
          <p:nvPr/>
        </p:nvSpPr>
        <p:spPr>
          <a:xfrm>
            <a:off x="3888740" y="6047638"/>
            <a:ext cx="1007744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10" smtClean="0">
                <a:solidFill>
                  <a:srgbClr val="558D11"/>
                </a:solidFill>
                <a:latin typeface="Arial Black"/>
                <a:cs typeface="Arial Black"/>
              </a:rPr>
              <a:t>202</a:t>
            </a:r>
            <a:r>
              <a:rPr lang="ru-RU" sz="1600" spc="5" dirty="0">
                <a:solidFill>
                  <a:srgbClr val="558D11"/>
                </a:solidFill>
                <a:latin typeface="Arial Black"/>
                <a:cs typeface="Arial Black"/>
              </a:rPr>
              <a:t>4</a:t>
            </a:r>
            <a:r>
              <a:rPr sz="1600" spc="-75" smtClean="0">
                <a:solidFill>
                  <a:srgbClr val="558D11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558D11"/>
                </a:solidFill>
                <a:latin typeface="Arial Black"/>
                <a:cs typeface="Arial Black"/>
              </a:rPr>
              <a:t>г</a:t>
            </a:r>
            <a:r>
              <a:rPr sz="1600" spc="10" dirty="0">
                <a:solidFill>
                  <a:srgbClr val="558D11"/>
                </a:solidFill>
                <a:latin typeface="Arial Black"/>
                <a:cs typeface="Arial Black"/>
              </a:rPr>
              <a:t>о</a:t>
            </a:r>
            <a:r>
              <a:rPr sz="1600" spc="5" dirty="0">
                <a:solidFill>
                  <a:srgbClr val="558D11"/>
                </a:solidFill>
                <a:latin typeface="Arial Black"/>
                <a:cs typeface="Arial Black"/>
              </a:rPr>
              <a:t>д</a:t>
            </a:r>
            <a:endParaRPr sz="16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6" name="object 11"/>
          <p:cNvSpPr txBox="1"/>
          <p:nvPr/>
        </p:nvSpPr>
        <p:spPr>
          <a:xfrm>
            <a:off x="1219200" y="0"/>
            <a:ext cx="7781956" cy="98148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000" b="1" spc="-15" dirty="0" smtClean="0">
                <a:solidFill>
                  <a:srgbClr val="001F5F"/>
                </a:solidFill>
                <a:latin typeface="Corbel"/>
                <a:cs typeface="Corbel"/>
              </a:rPr>
              <a:t>  </a:t>
            </a:r>
            <a:r>
              <a:rPr sz="2000" b="1" spc="-15" dirty="0" err="1" smtClean="0">
                <a:solidFill>
                  <a:srgbClr val="001F5F"/>
                </a:solidFill>
                <a:latin typeface="Corbel"/>
                <a:cs typeface="Corbel"/>
              </a:rPr>
              <a:t>З</a:t>
            </a:r>
            <a:r>
              <a:rPr sz="2000" b="1" spc="-5" dirty="0" err="1" smtClean="0">
                <a:solidFill>
                  <a:srgbClr val="001F5F"/>
                </a:solidFill>
                <a:latin typeface="Corbel"/>
                <a:cs typeface="Corbel"/>
              </a:rPr>
              <a:t>а</a:t>
            </a:r>
            <a:r>
              <a:rPr lang="ru-RU" sz="2000" b="1" spc="-5" dirty="0" smtClean="0">
                <a:solidFill>
                  <a:srgbClr val="001F5F"/>
                </a:solidFill>
                <a:latin typeface="Corbel"/>
                <a:cs typeface="Corbel"/>
              </a:rPr>
              <a:t> последние три года реализовано  проектов:</a:t>
            </a:r>
          </a:p>
          <a:p>
            <a:pPr marL="12700" algn="just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000" b="1" spc="-5" dirty="0" smtClean="0">
                <a:solidFill>
                  <a:srgbClr val="001F5F"/>
                </a:solidFill>
                <a:latin typeface="Corbel"/>
                <a:cs typeface="Corbel"/>
              </a:rPr>
              <a:t> 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000" b="1" dirty="0" smtClean="0">
                <a:solidFill>
                  <a:srgbClr val="002060"/>
                </a:solidFill>
              </a:rPr>
              <a:t>    </a:t>
            </a:r>
            <a:r>
              <a:rPr lang="ru-RU" b="1" dirty="0" smtClean="0">
                <a:solidFill>
                  <a:srgbClr val="002060"/>
                </a:solidFill>
              </a:rPr>
              <a:t>Капитальный </a:t>
            </a:r>
            <a:r>
              <a:rPr lang="ru-RU" b="1" dirty="0">
                <a:solidFill>
                  <a:srgbClr val="002060"/>
                </a:solidFill>
              </a:rPr>
              <a:t>ремонт помещения фойе и спортивного </a:t>
            </a:r>
            <a:r>
              <a:rPr lang="ru-RU" b="1" dirty="0" smtClean="0">
                <a:solidFill>
                  <a:srgbClr val="002060"/>
                </a:solidFill>
              </a:rPr>
              <a:t>      зала </a:t>
            </a:r>
            <a:r>
              <a:rPr lang="ru-RU" b="1" dirty="0">
                <a:solidFill>
                  <a:srgbClr val="002060"/>
                </a:solidFill>
              </a:rPr>
              <a:t>здания МУ КДК Тимирязевского сельского </a:t>
            </a:r>
            <a:r>
              <a:rPr lang="ru-RU" b="1" dirty="0" smtClean="0">
                <a:solidFill>
                  <a:srgbClr val="002060"/>
                </a:solidFill>
              </a:rPr>
              <a:t>поселения. (4785115,64 рублей Нац.проект)</a:t>
            </a:r>
          </a:p>
          <a:p>
            <a:pPr marL="12700" algn="just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b="1" spc="-5" dirty="0" smtClean="0">
                <a:solidFill>
                  <a:srgbClr val="002060"/>
                </a:solidFill>
                <a:latin typeface="Corbel"/>
                <a:cs typeface="Corbel"/>
              </a:rPr>
              <a:t>  </a:t>
            </a:r>
            <a:r>
              <a:rPr lang="ru-RU" b="1" dirty="0">
                <a:solidFill>
                  <a:srgbClr val="002060"/>
                </a:solidFill>
              </a:rPr>
              <a:t>Капитальный ремонт зрительного зала здания МУ КДК Тимирязевского сельского </a:t>
            </a:r>
            <a:r>
              <a:rPr lang="ru-RU" b="1" dirty="0" smtClean="0">
                <a:solidFill>
                  <a:srgbClr val="002060"/>
                </a:solidFill>
              </a:rPr>
              <a:t>поселения. (1551801,56 рублей Нац.проект)</a:t>
            </a:r>
          </a:p>
          <a:p>
            <a:pPr marL="12700" algn="just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Благоустройство общественной территории расположенной по адресу: Ивановская область, Лухский район, с.Тимирязево, ул.Центральная, д.№62. (835313,69 рублей Нац.проект по местным инициативам)</a:t>
            </a:r>
          </a:p>
          <a:p>
            <a:pPr marL="12700" algn="just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  Создание детских игровых площадок: д.Городок (2шт.),с.Тимирязево и д.Запрудново. (1098498,34 рублей)</a:t>
            </a:r>
          </a:p>
          <a:p>
            <a:pPr marL="12700" algn="just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     Субсидия 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обеспечение</a:t>
            </a:r>
            <a:r>
              <a:rPr lang="ru-RU" b="1" dirty="0" smtClean="0">
                <a:solidFill>
                  <a:srgbClr val="002060"/>
                </a:solidFill>
              </a:rPr>
              <a:t> развития и укрепления материально-технической базы домов культуры в населенных пунктах  с числом жителей до 50 тысяч человек. (1342394,30 рублей)</a:t>
            </a:r>
          </a:p>
          <a:p>
            <a:pPr marL="12700" algn="just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Благоустройство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общественной территории у памятника воинам, павшим в годы Великой Отечественной войны (Ивановская область,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Лухский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района, с. Тимирязево, ул.Центральная,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д.№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68)  (425475,97 рублей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Нац.проект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по местным инициативам)</a:t>
            </a:r>
          </a:p>
          <a:p>
            <a:pPr marL="12700" algn="just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Благоустройство общественной территории у памятника воинам, павшим в годы Великой Отечественной войны (Ивановская область,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Лухский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район, д.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Запрудново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, ул.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Половинская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, д. №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15) (375001,64 рублей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Нац.проект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по местным инициативам)</a:t>
            </a:r>
          </a:p>
          <a:p>
            <a:pPr marL="12700" algn="just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400" b="1" dirty="0"/>
              <a:t> </a:t>
            </a:r>
            <a:endParaRPr lang="ru-RU" sz="2400" b="1" dirty="0" smtClean="0"/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400" b="1" dirty="0"/>
              <a:t> </a:t>
            </a:r>
            <a:r>
              <a:rPr lang="ru-RU" sz="2400" b="1" dirty="0" smtClean="0"/>
              <a:t> 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400" b="1" dirty="0"/>
              <a:t> </a:t>
            </a:r>
            <a:r>
              <a:rPr lang="ru-RU" sz="2400" b="1" dirty="0" smtClean="0"/>
              <a:t>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400" b="1" dirty="0"/>
              <a:t> </a:t>
            </a:r>
            <a:r>
              <a:rPr lang="ru-RU" sz="2400" b="1" dirty="0" smtClean="0"/>
              <a:t>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400" b="1" spc="-5" dirty="0">
                <a:solidFill>
                  <a:schemeClr val="tx2">
                    <a:lumMod val="50000"/>
                  </a:schemeClr>
                </a:solidFill>
                <a:latin typeface="Corbel"/>
                <a:cs typeface="Corbel"/>
              </a:rPr>
              <a:t> </a:t>
            </a:r>
            <a:r>
              <a:rPr lang="ru-RU" sz="2400" b="1" spc="-5" dirty="0" smtClean="0">
                <a:solidFill>
                  <a:schemeClr val="tx2">
                    <a:lumMod val="50000"/>
                  </a:schemeClr>
                </a:solidFill>
                <a:latin typeface="Corbel"/>
                <a:cs typeface="Corbel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000" b="1" spc="-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endParaRPr lang="ru-RU" sz="2000" b="1" spc="-5" dirty="0" smtClean="0">
              <a:solidFill>
                <a:srgbClr val="001F5F"/>
              </a:solidFill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000" b="1" spc="-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endParaRPr lang="ru-RU" sz="2000" b="1" spc="-5" dirty="0" smtClean="0">
              <a:solidFill>
                <a:srgbClr val="001F5F"/>
              </a:solidFill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r>
              <a:rPr lang="ru-RU" sz="2000" b="1" spc="-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endParaRPr lang="ru-RU" sz="2000" b="1" spc="-5" dirty="0" smtClean="0">
              <a:solidFill>
                <a:srgbClr val="001F5F"/>
              </a:solidFill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endParaRPr lang="ru-RU" sz="2000" b="1" spc="-5" dirty="0">
              <a:solidFill>
                <a:srgbClr val="001F5F"/>
              </a:solidFill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51025" algn="l"/>
              </a:tabLst>
            </a:pPr>
            <a:endParaRPr sz="20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6" name="object 5"/>
          <p:cNvSpPr txBox="1">
            <a:spLocks noGrp="1"/>
          </p:cNvSpPr>
          <p:nvPr>
            <p:ph type="title"/>
          </p:nvPr>
        </p:nvSpPr>
        <p:spPr>
          <a:xfrm>
            <a:off x="1676400" y="457200"/>
            <a:ext cx="6340603" cy="484172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967105" marR="5080" indent="-955040">
              <a:lnSpc>
                <a:spcPts val="3410"/>
              </a:lnSpc>
              <a:spcBef>
                <a:spcPts val="275"/>
              </a:spcBef>
            </a:pPr>
            <a:r>
              <a:rPr sz="3600" spc="-5" dirty="0"/>
              <a:t>Алгоритм</a:t>
            </a:r>
            <a:r>
              <a:rPr sz="3600" spc="-100" dirty="0"/>
              <a:t> </a:t>
            </a:r>
            <a:r>
              <a:rPr sz="3600" spc="-5" dirty="0"/>
              <a:t>внедрения </a:t>
            </a:r>
            <a:r>
              <a:rPr sz="3600" spc="-710" dirty="0"/>
              <a:t> </a:t>
            </a:r>
            <a:r>
              <a:rPr sz="3600" spc="-5" dirty="0"/>
              <a:t>практики</a:t>
            </a:r>
          </a:p>
        </p:txBody>
      </p:sp>
      <p:grpSp>
        <p:nvGrpSpPr>
          <p:cNvPr id="7" name="object 6"/>
          <p:cNvGrpSpPr/>
          <p:nvPr/>
        </p:nvGrpSpPr>
        <p:grpSpPr>
          <a:xfrm>
            <a:off x="1524000" y="1523809"/>
            <a:ext cx="1689100" cy="2710180"/>
            <a:chOff x="1554289" y="1523809"/>
            <a:chExt cx="1689100" cy="2710180"/>
          </a:xfrm>
        </p:grpSpPr>
        <p:sp>
          <p:nvSpPr>
            <p:cNvPr id="8" name="object 7"/>
            <p:cNvSpPr/>
            <p:nvPr/>
          </p:nvSpPr>
          <p:spPr>
            <a:xfrm>
              <a:off x="1566672" y="1536192"/>
              <a:ext cx="1664335" cy="2685415"/>
            </a:xfrm>
            <a:custGeom>
              <a:avLst/>
              <a:gdLst/>
              <a:ahLst/>
              <a:cxnLst/>
              <a:rect l="l" t="t" r="r" b="b"/>
              <a:pathLst>
                <a:path w="1664335" h="2685415">
                  <a:moveTo>
                    <a:pt x="1497838" y="0"/>
                  </a:moveTo>
                  <a:lnTo>
                    <a:pt x="166370" y="0"/>
                  </a:lnTo>
                  <a:lnTo>
                    <a:pt x="122164" y="5947"/>
                  </a:lnTo>
                  <a:lnTo>
                    <a:pt x="82427" y="22728"/>
                  </a:lnTo>
                  <a:lnTo>
                    <a:pt x="48752" y="48752"/>
                  </a:lnTo>
                  <a:lnTo>
                    <a:pt x="22728" y="82427"/>
                  </a:lnTo>
                  <a:lnTo>
                    <a:pt x="5947" y="122164"/>
                  </a:lnTo>
                  <a:lnTo>
                    <a:pt x="0" y="166370"/>
                  </a:lnTo>
                  <a:lnTo>
                    <a:pt x="0" y="2518918"/>
                  </a:lnTo>
                  <a:lnTo>
                    <a:pt x="5947" y="2563123"/>
                  </a:lnTo>
                  <a:lnTo>
                    <a:pt x="22728" y="2602860"/>
                  </a:lnTo>
                  <a:lnTo>
                    <a:pt x="48752" y="2636535"/>
                  </a:lnTo>
                  <a:lnTo>
                    <a:pt x="82427" y="2662559"/>
                  </a:lnTo>
                  <a:lnTo>
                    <a:pt x="122164" y="2679340"/>
                  </a:lnTo>
                  <a:lnTo>
                    <a:pt x="166370" y="2685288"/>
                  </a:lnTo>
                  <a:lnTo>
                    <a:pt x="1497838" y="2685288"/>
                  </a:lnTo>
                  <a:lnTo>
                    <a:pt x="1542043" y="2679340"/>
                  </a:lnTo>
                  <a:lnTo>
                    <a:pt x="1581780" y="2662559"/>
                  </a:lnTo>
                  <a:lnTo>
                    <a:pt x="1615455" y="2636535"/>
                  </a:lnTo>
                  <a:lnTo>
                    <a:pt x="1641479" y="2602860"/>
                  </a:lnTo>
                  <a:lnTo>
                    <a:pt x="1658260" y="2563123"/>
                  </a:lnTo>
                  <a:lnTo>
                    <a:pt x="1664208" y="2518918"/>
                  </a:lnTo>
                  <a:lnTo>
                    <a:pt x="1664208" y="166370"/>
                  </a:lnTo>
                  <a:lnTo>
                    <a:pt x="1658260" y="122164"/>
                  </a:lnTo>
                  <a:lnTo>
                    <a:pt x="1641479" y="82427"/>
                  </a:lnTo>
                  <a:lnTo>
                    <a:pt x="1615455" y="48752"/>
                  </a:lnTo>
                  <a:lnTo>
                    <a:pt x="1581780" y="22728"/>
                  </a:lnTo>
                  <a:lnTo>
                    <a:pt x="1542043" y="5947"/>
                  </a:lnTo>
                  <a:lnTo>
                    <a:pt x="1497838" y="0"/>
                  </a:lnTo>
                  <a:close/>
                </a:path>
              </a:pathLst>
            </a:custGeom>
            <a:solidFill>
              <a:srgbClr val="D3EB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1566672" y="1536192"/>
              <a:ext cx="1664335" cy="2685415"/>
            </a:xfrm>
            <a:custGeom>
              <a:avLst/>
              <a:gdLst/>
              <a:ahLst/>
              <a:cxnLst/>
              <a:rect l="l" t="t" r="r" b="b"/>
              <a:pathLst>
                <a:path w="1664335" h="2685415">
                  <a:moveTo>
                    <a:pt x="0" y="166370"/>
                  </a:moveTo>
                  <a:lnTo>
                    <a:pt x="5947" y="122164"/>
                  </a:lnTo>
                  <a:lnTo>
                    <a:pt x="22728" y="82427"/>
                  </a:lnTo>
                  <a:lnTo>
                    <a:pt x="48752" y="48752"/>
                  </a:lnTo>
                  <a:lnTo>
                    <a:pt x="82427" y="22728"/>
                  </a:lnTo>
                  <a:lnTo>
                    <a:pt x="122164" y="5947"/>
                  </a:lnTo>
                  <a:lnTo>
                    <a:pt x="166370" y="0"/>
                  </a:lnTo>
                  <a:lnTo>
                    <a:pt x="1497838" y="0"/>
                  </a:lnTo>
                  <a:lnTo>
                    <a:pt x="1542043" y="5947"/>
                  </a:lnTo>
                  <a:lnTo>
                    <a:pt x="1581780" y="22728"/>
                  </a:lnTo>
                  <a:lnTo>
                    <a:pt x="1615455" y="48752"/>
                  </a:lnTo>
                  <a:lnTo>
                    <a:pt x="1641479" y="82427"/>
                  </a:lnTo>
                  <a:lnTo>
                    <a:pt x="1658260" y="122164"/>
                  </a:lnTo>
                  <a:lnTo>
                    <a:pt x="1664208" y="166370"/>
                  </a:lnTo>
                  <a:lnTo>
                    <a:pt x="1664208" y="2518918"/>
                  </a:lnTo>
                  <a:lnTo>
                    <a:pt x="1658260" y="2563123"/>
                  </a:lnTo>
                  <a:lnTo>
                    <a:pt x="1641479" y="2602860"/>
                  </a:lnTo>
                  <a:lnTo>
                    <a:pt x="1615455" y="2636535"/>
                  </a:lnTo>
                  <a:lnTo>
                    <a:pt x="1581780" y="2662559"/>
                  </a:lnTo>
                  <a:lnTo>
                    <a:pt x="1542043" y="2679340"/>
                  </a:lnTo>
                  <a:lnTo>
                    <a:pt x="1497838" y="2685288"/>
                  </a:lnTo>
                  <a:lnTo>
                    <a:pt x="166370" y="2685288"/>
                  </a:lnTo>
                  <a:lnTo>
                    <a:pt x="122164" y="2679340"/>
                  </a:lnTo>
                  <a:lnTo>
                    <a:pt x="82427" y="2662559"/>
                  </a:lnTo>
                  <a:lnTo>
                    <a:pt x="48752" y="2636535"/>
                  </a:lnTo>
                  <a:lnTo>
                    <a:pt x="22728" y="2602860"/>
                  </a:lnTo>
                  <a:lnTo>
                    <a:pt x="5947" y="2563123"/>
                  </a:lnTo>
                  <a:lnTo>
                    <a:pt x="0" y="2518918"/>
                  </a:lnTo>
                  <a:lnTo>
                    <a:pt x="0" y="166370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5"/>
          <p:cNvGrpSpPr/>
          <p:nvPr/>
        </p:nvGrpSpPr>
        <p:grpSpPr>
          <a:xfrm>
            <a:off x="5500694" y="1500174"/>
            <a:ext cx="1466215" cy="2826385"/>
            <a:chOff x="5468620" y="1441513"/>
            <a:chExt cx="1466215" cy="2826385"/>
          </a:xfrm>
        </p:grpSpPr>
        <p:sp>
          <p:nvSpPr>
            <p:cNvPr id="17" name="object 16"/>
            <p:cNvSpPr/>
            <p:nvPr/>
          </p:nvSpPr>
          <p:spPr>
            <a:xfrm>
              <a:off x="5468620" y="2725547"/>
              <a:ext cx="226060" cy="278130"/>
            </a:xfrm>
            <a:custGeom>
              <a:avLst/>
              <a:gdLst/>
              <a:ahLst/>
              <a:cxnLst/>
              <a:rect l="l" t="t" r="r" b="b"/>
              <a:pathLst>
                <a:path w="226060" h="278130">
                  <a:moveTo>
                    <a:pt x="111759" y="0"/>
                  </a:moveTo>
                  <a:lnTo>
                    <a:pt x="112521" y="55499"/>
                  </a:lnTo>
                  <a:lnTo>
                    <a:pt x="0" y="57023"/>
                  </a:lnTo>
                  <a:lnTo>
                    <a:pt x="2158" y="223647"/>
                  </a:lnTo>
                  <a:lnTo>
                    <a:pt x="114680" y="222250"/>
                  </a:lnTo>
                  <a:lnTo>
                    <a:pt x="115315" y="277749"/>
                  </a:lnTo>
                  <a:lnTo>
                    <a:pt x="226059" y="137413"/>
                  </a:lnTo>
                  <a:lnTo>
                    <a:pt x="111759" y="0"/>
                  </a:lnTo>
                  <a:close/>
                </a:path>
              </a:pathLst>
            </a:custGeom>
            <a:solidFill>
              <a:srgbClr val="2A6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/>
            <p:cNvSpPr/>
            <p:nvPr/>
          </p:nvSpPr>
          <p:spPr>
            <a:xfrm>
              <a:off x="5800344" y="1453895"/>
              <a:ext cx="1122045" cy="2801620"/>
            </a:xfrm>
            <a:custGeom>
              <a:avLst/>
              <a:gdLst/>
              <a:ahLst/>
              <a:cxnLst/>
              <a:rect l="l" t="t" r="r" b="b"/>
              <a:pathLst>
                <a:path w="1122045" h="2801620">
                  <a:moveTo>
                    <a:pt x="1009523" y="0"/>
                  </a:moveTo>
                  <a:lnTo>
                    <a:pt x="112140" y="0"/>
                  </a:lnTo>
                  <a:lnTo>
                    <a:pt x="68472" y="8806"/>
                  </a:lnTo>
                  <a:lnTo>
                    <a:pt x="32829" y="32829"/>
                  </a:lnTo>
                  <a:lnTo>
                    <a:pt x="8806" y="68472"/>
                  </a:lnTo>
                  <a:lnTo>
                    <a:pt x="0" y="112140"/>
                  </a:lnTo>
                  <a:lnTo>
                    <a:pt x="0" y="2688971"/>
                  </a:lnTo>
                  <a:lnTo>
                    <a:pt x="8806" y="2732639"/>
                  </a:lnTo>
                  <a:lnTo>
                    <a:pt x="32829" y="2768282"/>
                  </a:lnTo>
                  <a:lnTo>
                    <a:pt x="68472" y="2792305"/>
                  </a:lnTo>
                  <a:lnTo>
                    <a:pt x="112140" y="2801111"/>
                  </a:lnTo>
                  <a:lnTo>
                    <a:pt x="1009523" y="2801111"/>
                  </a:lnTo>
                  <a:lnTo>
                    <a:pt x="1053191" y="2792305"/>
                  </a:lnTo>
                  <a:lnTo>
                    <a:pt x="1088834" y="2768282"/>
                  </a:lnTo>
                  <a:lnTo>
                    <a:pt x="1112857" y="2732639"/>
                  </a:lnTo>
                  <a:lnTo>
                    <a:pt x="1121663" y="2688971"/>
                  </a:lnTo>
                  <a:lnTo>
                    <a:pt x="1121663" y="112140"/>
                  </a:lnTo>
                  <a:lnTo>
                    <a:pt x="1112857" y="68472"/>
                  </a:lnTo>
                  <a:lnTo>
                    <a:pt x="1088834" y="32829"/>
                  </a:lnTo>
                  <a:lnTo>
                    <a:pt x="1053191" y="8806"/>
                  </a:lnTo>
                  <a:lnTo>
                    <a:pt x="1009523" y="0"/>
                  </a:lnTo>
                  <a:close/>
                </a:path>
              </a:pathLst>
            </a:custGeom>
            <a:solidFill>
              <a:srgbClr val="D3EB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/>
            <p:cNvSpPr/>
            <p:nvPr/>
          </p:nvSpPr>
          <p:spPr>
            <a:xfrm>
              <a:off x="5800344" y="1453895"/>
              <a:ext cx="1122045" cy="2801620"/>
            </a:xfrm>
            <a:custGeom>
              <a:avLst/>
              <a:gdLst/>
              <a:ahLst/>
              <a:cxnLst/>
              <a:rect l="l" t="t" r="r" b="b"/>
              <a:pathLst>
                <a:path w="1122045" h="2801620">
                  <a:moveTo>
                    <a:pt x="0" y="112140"/>
                  </a:moveTo>
                  <a:lnTo>
                    <a:pt x="8806" y="68472"/>
                  </a:lnTo>
                  <a:lnTo>
                    <a:pt x="32829" y="32829"/>
                  </a:lnTo>
                  <a:lnTo>
                    <a:pt x="68472" y="8806"/>
                  </a:lnTo>
                  <a:lnTo>
                    <a:pt x="112140" y="0"/>
                  </a:lnTo>
                  <a:lnTo>
                    <a:pt x="1009523" y="0"/>
                  </a:lnTo>
                  <a:lnTo>
                    <a:pt x="1053191" y="8806"/>
                  </a:lnTo>
                  <a:lnTo>
                    <a:pt x="1088834" y="32829"/>
                  </a:lnTo>
                  <a:lnTo>
                    <a:pt x="1112857" y="68472"/>
                  </a:lnTo>
                  <a:lnTo>
                    <a:pt x="1121663" y="112140"/>
                  </a:lnTo>
                  <a:lnTo>
                    <a:pt x="1121663" y="2688971"/>
                  </a:lnTo>
                  <a:lnTo>
                    <a:pt x="1112857" y="2732639"/>
                  </a:lnTo>
                  <a:lnTo>
                    <a:pt x="1088834" y="2768282"/>
                  </a:lnTo>
                  <a:lnTo>
                    <a:pt x="1053191" y="2792305"/>
                  </a:lnTo>
                  <a:lnTo>
                    <a:pt x="1009523" y="2801111"/>
                  </a:lnTo>
                  <a:lnTo>
                    <a:pt x="112140" y="2801111"/>
                  </a:lnTo>
                  <a:lnTo>
                    <a:pt x="68472" y="2792305"/>
                  </a:lnTo>
                  <a:lnTo>
                    <a:pt x="32829" y="2768282"/>
                  </a:lnTo>
                  <a:lnTo>
                    <a:pt x="8806" y="2732639"/>
                  </a:lnTo>
                  <a:lnTo>
                    <a:pt x="0" y="2688971"/>
                  </a:lnTo>
                  <a:lnTo>
                    <a:pt x="0" y="112140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"/>
          <p:cNvGrpSpPr/>
          <p:nvPr/>
        </p:nvGrpSpPr>
        <p:grpSpPr>
          <a:xfrm>
            <a:off x="3331464" y="1545145"/>
            <a:ext cx="2058035" cy="2667635"/>
            <a:chOff x="3331464" y="1545145"/>
            <a:chExt cx="2058035" cy="2667635"/>
          </a:xfrm>
        </p:grpSpPr>
        <p:sp>
          <p:nvSpPr>
            <p:cNvPr id="24" name="object 11"/>
            <p:cNvSpPr/>
            <p:nvPr/>
          </p:nvSpPr>
          <p:spPr>
            <a:xfrm>
              <a:off x="3331464" y="2740152"/>
              <a:ext cx="238125" cy="277495"/>
            </a:xfrm>
            <a:custGeom>
              <a:avLst/>
              <a:gdLst/>
              <a:ahLst/>
              <a:cxnLst/>
              <a:rect l="l" t="t" r="r" b="b"/>
              <a:pathLst>
                <a:path w="238125" h="277494">
                  <a:moveTo>
                    <a:pt x="118872" y="0"/>
                  </a:moveTo>
                  <a:lnTo>
                    <a:pt x="118872" y="55499"/>
                  </a:lnTo>
                  <a:lnTo>
                    <a:pt x="0" y="55499"/>
                  </a:lnTo>
                  <a:lnTo>
                    <a:pt x="0" y="221869"/>
                  </a:lnTo>
                  <a:lnTo>
                    <a:pt x="118872" y="221869"/>
                  </a:lnTo>
                  <a:lnTo>
                    <a:pt x="118872" y="277368"/>
                  </a:lnTo>
                  <a:lnTo>
                    <a:pt x="237744" y="138684"/>
                  </a:lnTo>
                  <a:lnTo>
                    <a:pt x="118872" y="0"/>
                  </a:lnTo>
                  <a:close/>
                </a:path>
              </a:pathLst>
            </a:custGeom>
            <a:solidFill>
              <a:srgbClr val="2A6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2"/>
            <p:cNvSpPr/>
            <p:nvPr/>
          </p:nvSpPr>
          <p:spPr>
            <a:xfrm>
              <a:off x="3678936" y="1557528"/>
              <a:ext cx="1697989" cy="2642870"/>
            </a:xfrm>
            <a:custGeom>
              <a:avLst/>
              <a:gdLst/>
              <a:ahLst/>
              <a:cxnLst/>
              <a:rect l="l" t="t" r="r" b="b"/>
              <a:pathLst>
                <a:path w="1697989" h="2642870">
                  <a:moveTo>
                    <a:pt x="1527937" y="0"/>
                  </a:moveTo>
                  <a:lnTo>
                    <a:pt x="169799" y="0"/>
                  </a:lnTo>
                  <a:lnTo>
                    <a:pt x="124677" y="6068"/>
                  </a:lnTo>
                  <a:lnTo>
                    <a:pt x="84121" y="23193"/>
                  </a:lnTo>
                  <a:lnTo>
                    <a:pt x="49752" y="49752"/>
                  </a:lnTo>
                  <a:lnTo>
                    <a:pt x="23193" y="84121"/>
                  </a:lnTo>
                  <a:lnTo>
                    <a:pt x="6068" y="124677"/>
                  </a:lnTo>
                  <a:lnTo>
                    <a:pt x="0" y="169799"/>
                  </a:lnTo>
                  <a:lnTo>
                    <a:pt x="0" y="2472817"/>
                  </a:lnTo>
                  <a:lnTo>
                    <a:pt x="6068" y="2517938"/>
                  </a:lnTo>
                  <a:lnTo>
                    <a:pt x="23193" y="2558494"/>
                  </a:lnTo>
                  <a:lnTo>
                    <a:pt x="49752" y="2592863"/>
                  </a:lnTo>
                  <a:lnTo>
                    <a:pt x="84121" y="2619422"/>
                  </a:lnTo>
                  <a:lnTo>
                    <a:pt x="124677" y="2636547"/>
                  </a:lnTo>
                  <a:lnTo>
                    <a:pt x="169799" y="2642616"/>
                  </a:lnTo>
                  <a:lnTo>
                    <a:pt x="1527937" y="2642616"/>
                  </a:lnTo>
                  <a:lnTo>
                    <a:pt x="1573058" y="2636547"/>
                  </a:lnTo>
                  <a:lnTo>
                    <a:pt x="1613614" y="2619422"/>
                  </a:lnTo>
                  <a:lnTo>
                    <a:pt x="1647983" y="2592863"/>
                  </a:lnTo>
                  <a:lnTo>
                    <a:pt x="1674542" y="2558494"/>
                  </a:lnTo>
                  <a:lnTo>
                    <a:pt x="1691667" y="2517938"/>
                  </a:lnTo>
                  <a:lnTo>
                    <a:pt x="1697736" y="2472817"/>
                  </a:lnTo>
                  <a:lnTo>
                    <a:pt x="1697736" y="169799"/>
                  </a:lnTo>
                  <a:lnTo>
                    <a:pt x="1691667" y="124677"/>
                  </a:lnTo>
                  <a:lnTo>
                    <a:pt x="1674542" y="84121"/>
                  </a:lnTo>
                  <a:lnTo>
                    <a:pt x="1647983" y="49752"/>
                  </a:lnTo>
                  <a:lnTo>
                    <a:pt x="1613614" y="23193"/>
                  </a:lnTo>
                  <a:lnTo>
                    <a:pt x="1573058" y="6068"/>
                  </a:lnTo>
                  <a:lnTo>
                    <a:pt x="1527937" y="0"/>
                  </a:lnTo>
                  <a:close/>
                </a:path>
              </a:pathLst>
            </a:custGeom>
            <a:solidFill>
              <a:srgbClr val="D3EB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3"/>
            <p:cNvSpPr/>
            <p:nvPr/>
          </p:nvSpPr>
          <p:spPr>
            <a:xfrm>
              <a:off x="3678936" y="1557528"/>
              <a:ext cx="1697989" cy="2642870"/>
            </a:xfrm>
            <a:custGeom>
              <a:avLst/>
              <a:gdLst/>
              <a:ahLst/>
              <a:cxnLst/>
              <a:rect l="l" t="t" r="r" b="b"/>
              <a:pathLst>
                <a:path w="1697989" h="2642870">
                  <a:moveTo>
                    <a:pt x="0" y="169799"/>
                  </a:moveTo>
                  <a:lnTo>
                    <a:pt x="6068" y="124677"/>
                  </a:lnTo>
                  <a:lnTo>
                    <a:pt x="23193" y="84121"/>
                  </a:lnTo>
                  <a:lnTo>
                    <a:pt x="49752" y="49752"/>
                  </a:lnTo>
                  <a:lnTo>
                    <a:pt x="84121" y="23193"/>
                  </a:lnTo>
                  <a:lnTo>
                    <a:pt x="124677" y="6068"/>
                  </a:lnTo>
                  <a:lnTo>
                    <a:pt x="169799" y="0"/>
                  </a:lnTo>
                  <a:lnTo>
                    <a:pt x="1527937" y="0"/>
                  </a:lnTo>
                  <a:lnTo>
                    <a:pt x="1573058" y="6068"/>
                  </a:lnTo>
                  <a:lnTo>
                    <a:pt x="1613614" y="23193"/>
                  </a:lnTo>
                  <a:lnTo>
                    <a:pt x="1647983" y="49752"/>
                  </a:lnTo>
                  <a:lnTo>
                    <a:pt x="1674542" y="84121"/>
                  </a:lnTo>
                  <a:lnTo>
                    <a:pt x="1691667" y="124677"/>
                  </a:lnTo>
                  <a:lnTo>
                    <a:pt x="1697736" y="169799"/>
                  </a:lnTo>
                  <a:lnTo>
                    <a:pt x="1697736" y="2472817"/>
                  </a:lnTo>
                  <a:lnTo>
                    <a:pt x="1691667" y="2517938"/>
                  </a:lnTo>
                  <a:lnTo>
                    <a:pt x="1674542" y="2558494"/>
                  </a:lnTo>
                  <a:lnTo>
                    <a:pt x="1647983" y="2592863"/>
                  </a:lnTo>
                  <a:lnTo>
                    <a:pt x="1613614" y="2619422"/>
                  </a:lnTo>
                  <a:lnTo>
                    <a:pt x="1573058" y="2636547"/>
                  </a:lnTo>
                  <a:lnTo>
                    <a:pt x="1527937" y="2642616"/>
                  </a:lnTo>
                  <a:lnTo>
                    <a:pt x="169799" y="2642616"/>
                  </a:lnTo>
                  <a:lnTo>
                    <a:pt x="124677" y="2636547"/>
                  </a:lnTo>
                  <a:lnTo>
                    <a:pt x="84121" y="2619422"/>
                  </a:lnTo>
                  <a:lnTo>
                    <a:pt x="49752" y="2592863"/>
                  </a:lnTo>
                  <a:lnTo>
                    <a:pt x="23193" y="2558494"/>
                  </a:lnTo>
                  <a:lnTo>
                    <a:pt x="6068" y="2517938"/>
                  </a:lnTo>
                  <a:lnTo>
                    <a:pt x="0" y="2472817"/>
                  </a:lnTo>
                  <a:lnTo>
                    <a:pt x="0" y="169799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0"/>
          <p:cNvGrpSpPr/>
          <p:nvPr/>
        </p:nvGrpSpPr>
        <p:grpSpPr>
          <a:xfrm>
            <a:off x="7095235" y="1447800"/>
            <a:ext cx="1418209" cy="3026918"/>
            <a:chOff x="7095235" y="1283208"/>
            <a:chExt cx="1418209" cy="3191510"/>
          </a:xfrm>
        </p:grpSpPr>
        <p:pic>
          <p:nvPicPr>
            <p:cNvPr id="28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5235" y="2832100"/>
              <a:ext cx="127127" cy="136144"/>
            </a:xfrm>
            <a:prstGeom prst="rect">
              <a:avLst/>
            </a:prstGeom>
          </p:spPr>
        </p:pic>
        <p:sp>
          <p:nvSpPr>
            <p:cNvPr id="29" name="object 22"/>
            <p:cNvSpPr/>
            <p:nvPr/>
          </p:nvSpPr>
          <p:spPr>
            <a:xfrm>
              <a:off x="7391399" y="1283208"/>
              <a:ext cx="1122045" cy="2907792"/>
            </a:xfrm>
            <a:custGeom>
              <a:avLst/>
              <a:gdLst/>
              <a:ahLst/>
              <a:cxnLst/>
              <a:rect l="l" t="t" r="r" b="b"/>
              <a:pathLst>
                <a:path w="1122045" h="3191510">
                  <a:moveTo>
                    <a:pt x="1009523" y="0"/>
                  </a:moveTo>
                  <a:lnTo>
                    <a:pt x="112141" y="0"/>
                  </a:lnTo>
                  <a:lnTo>
                    <a:pt x="68472" y="8806"/>
                  </a:lnTo>
                  <a:lnTo>
                    <a:pt x="32829" y="32829"/>
                  </a:lnTo>
                  <a:lnTo>
                    <a:pt x="8806" y="68472"/>
                  </a:lnTo>
                  <a:lnTo>
                    <a:pt x="0" y="112140"/>
                  </a:lnTo>
                  <a:lnTo>
                    <a:pt x="0" y="3079115"/>
                  </a:lnTo>
                  <a:lnTo>
                    <a:pt x="8806" y="3122783"/>
                  </a:lnTo>
                  <a:lnTo>
                    <a:pt x="32829" y="3158426"/>
                  </a:lnTo>
                  <a:lnTo>
                    <a:pt x="68472" y="3182449"/>
                  </a:lnTo>
                  <a:lnTo>
                    <a:pt x="112141" y="3191255"/>
                  </a:lnTo>
                  <a:lnTo>
                    <a:pt x="1009523" y="3191255"/>
                  </a:lnTo>
                  <a:lnTo>
                    <a:pt x="1053191" y="3182449"/>
                  </a:lnTo>
                  <a:lnTo>
                    <a:pt x="1088834" y="3158426"/>
                  </a:lnTo>
                  <a:lnTo>
                    <a:pt x="1112857" y="3122783"/>
                  </a:lnTo>
                  <a:lnTo>
                    <a:pt x="1121664" y="3079115"/>
                  </a:lnTo>
                  <a:lnTo>
                    <a:pt x="1121664" y="112140"/>
                  </a:lnTo>
                  <a:lnTo>
                    <a:pt x="1112857" y="68472"/>
                  </a:lnTo>
                  <a:lnTo>
                    <a:pt x="1088834" y="32829"/>
                  </a:lnTo>
                  <a:lnTo>
                    <a:pt x="1053191" y="8806"/>
                  </a:lnTo>
                  <a:lnTo>
                    <a:pt x="1009523" y="0"/>
                  </a:lnTo>
                  <a:close/>
                </a:path>
              </a:pathLst>
            </a:custGeom>
            <a:solidFill>
              <a:srgbClr val="D3EB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3"/>
            <p:cNvSpPr/>
            <p:nvPr/>
          </p:nvSpPr>
          <p:spPr>
            <a:xfrm>
              <a:off x="7391399" y="1283208"/>
              <a:ext cx="1122045" cy="3191510"/>
            </a:xfrm>
            <a:custGeom>
              <a:avLst/>
              <a:gdLst/>
              <a:ahLst/>
              <a:cxnLst/>
              <a:rect l="l" t="t" r="r" b="b"/>
              <a:pathLst>
                <a:path w="1122045" h="3191510">
                  <a:moveTo>
                    <a:pt x="0" y="112140"/>
                  </a:moveTo>
                  <a:lnTo>
                    <a:pt x="8806" y="68472"/>
                  </a:lnTo>
                  <a:lnTo>
                    <a:pt x="32829" y="32829"/>
                  </a:lnTo>
                  <a:lnTo>
                    <a:pt x="68472" y="8806"/>
                  </a:lnTo>
                  <a:lnTo>
                    <a:pt x="112141" y="0"/>
                  </a:lnTo>
                  <a:lnTo>
                    <a:pt x="1009523" y="0"/>
                  </a:lnTo>
                  <a:lnTo>
                    <a:pt x="1053191" y="8806"/>
                  </a:lnTo>
                  <a:lnTo>
                    <a:pt x="1088834" y="32829"/>
                  </a:lnTo>
                  <a:lnTo>
                    <a:pt x="1112857" y="68472"/>
                  </a:lnTo>
                  <a:lnTo>
                    <a:pt x="1121664" y="112140"/>
                  </a:lnTo>
                  <a:lnTo>
                    <a:pt x="1121664" y="3079115"/>
                  </a:lnTo>
                  <a:lnTo>
                    <a:pt x="1112857" y="3122783"/>
                  </a:lnTo>
                  <a:lnTo>
                    <a:pt x="1088834" y="3158426"/>
                  </a:lnTo>
                  <a:lnTo>
                    <a:pt x="1053191" y="3182449"/>
                  </a:lnTo>
                  <a:lnTo>
                    <a:pt x="1009523" y="3191255"/>
                  </a:lnTo>
                  <a:lnTo>
                    <a:pt x="112141" y="3191255"/>
                  </a:lnTo>
                  <a:lnTo>
                    <a:pt x="68472" y="3182449"/>
                  </a:lnTo>
                  <a:lnTo>
                    <a:pt x="32829" y="3158426"/>
                  </a:lnTo>
                  <a:lnTo>
                    <a:pt x="8806" y="3122783"/>
                  </a:lnTo>
                  <a:lnTo>
                    <a:pt x="0" y="3079115"/>
                  </a:lnTo>
                  <a:lnTo>
                    <a:pt x="0" y="112140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5"/>
          <p:cNvGrpSpPr/>
          <p:nvPr/>
        </p:nvGrpSpPr>
        <p:grpSpPr>
          <a:xfrm>
            <a:off x="1783079" y="5327903"/>
            <a:ext cx="3465829" cy="932815"/>
            <a:chOff x="1783079" y="5327903"/>
            <a:chExt cx="3465829" cy="932815"/>
          </a:xfrm>
        </p:grpSpPr>
        <p:sp>
          <p:nvSpPr>
            <p:cNvPr id="32" name="object 36"/>
            <p:cNvSpPr/>
            <p:nvPr/>
          </p:nvSpPr>
          <p:spPr>
            <a:xfrm>
              <a:off x="4988051" y="5658611"/>
              <a:ext cx="256540" cy="277495"/>
            </a:xfrm>
            <a:custGeom>
              <a:avLst/>
              <a:gdLst/>
              <a:ahLst/>
              <a:cxnLst/>
              <a:rect l="l" t="t" r="r" b="b"/>
              <a:pathLst>
                <a:path w="256539" h="277495">
                  <a:moveTo>
                    <a:pt x="128015" y="0"/>
                  </a:moveTo>
                  <a:lnTo>
                    <a:pt x="0" y="138684"/>
                  </a:lnTo>
                  <a:lnTo>
                    <a:pt x="128015" y="277368"/>
                  </a:lnTo>
                  <a:lnTo>
                    <a:pt x="128015" y="221894"/>
                  </a:lnTo>
                  <a:lnTo>
                    <a:pt x="256032" y="221894"/>
                  </a:lnTo>
                  <a:lnTo>
                    <a:pt x="256032" y="55473"/>
                  </a:lnTo>
                  <a:lnTo>
                    <a:pt x="128015" y="55473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ADC6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7"/>
            <p:cNvSpPr/>
            <p:nvPr/>
          </p:nvSpPr>
          <p:spPr>
            <a:xfrm>
              <a:off x="4988051" y="5658611"/>
              <a:ext cx="256540" cy="277495"/>
            </a:xfrm>
            <a:custGeom>
              <a:avLst/>
              <a:gdLst/>
              <a:ahLst/>
              <a:cxnLst/>
              <a:rect l="l" t="t" r="r" b="b"/>
              <a:pathLst>
                <a:path w="256539" h="277495">
                  <a:moveTo>
                    <a:pt x="256032" y="221894"/>
                  </a:moveTo>
                  <a:lnTo>
                    <a:pt x="128015" y="221894"/>
                  </a:lnTo>
                  <a:lnTo>
                    <a:pt x="128015" y="277368"/>
                  </a:lnTo>
                  <a:lnTo>
                    <a:pt x="0" y="138684"/>
                  </a:lnTo>
                  <a:lnTo>
                    <a:pt x="128015" y="0"/>
                  </a:lnTo>
                  <a:lnTo>
                    <a:pt x="128015" y="55473"/>
                  </a:lnTo>
                  <a:lnTo>
                    <a:pt x="256032" y="55473"/>
                  </a:lnTo>
                  <a:lnTo>
                    <a:pt x="256032" y="221894"/>
                  </a:lnTo>
                  <a:close/>
                </a:path>
              </a:pathLst>
            </a:custGeom>
            <a:ln w="9144">
              <a:solidFill>
                <a:srgbClr val="3891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8"/>
            <p:cNvSpPr/>
            <p:nvPr/>
          </p:nvSpPr>
          <p:spPr>
            <a:xfrm>
              <a:off x="1795271" y="5340095"/>
              <a:ext cx="3072765" cy="908685"/>
            </a:xfrm>
            <a:custGeom>
              <a:avLst/>
              <a:gdLst/>
              <a:ahLst/>
              <a:cxnLst/>
              <a:rect l="l" t="t" r="r" b="b"/>
              <a:pathLst>
                <a:path w="3072765" h="908685">
                  <a:moveTo>
                    <a:pt x="2981579" y="0"/>
                  </a:moveTo>
                  <a:lnTo>
                    <a:pt x="90804" y="0"/>
                  </a:lnTo>
                  <a:lnTo>
                    <a:pt x="55453" y="7133"/>
                  </a:lnTo>
                  <a:lnTo>
                    <a:pt x="26590" y="26590"/>
                  </a:lnTo>
                  <a:lnTo>
                    <a:pt x="7133" y="55453"/>
                  </a:lnTo>
                  <a:lnTo>
                    <a:pt x="0" y="90804"/>
                  </a:lnTo>
                  <a:lnTo>
                    <a:pt x="0" y="817473"/>
                  </a:lnTo>
                  <a:lnTo>
                    <a:pt x="7133" y="852829"/>
                  </a:lnTo>
                  <a:lnTo>
                    <a:pt x="26590" y="881700"/>
                  </a:lnTo>
                  <a:lnTo>
                    <a:pt x="55453" y="901166"/>
                  </a:lnTo>
                  <a:lnTo>
                    <a:pt x="90804" y="908303"/>
                  </a:lnTo>
                  <a:lnTo>
                    <a:pt x="2981579" y="908303"/>
                  </a:lnTo>
                  <a:lnTo>
                    <a:pt x="3016930" y="901166"/>
                  </a:lnTo>
                  <a:lnTo>
                    <a:pt x="3045793" y="881700"/>
                  </a:lnTo>
                  <a:lnTo>
                    <a:pt x="3065250" y="852829"/>
                  </a:lnTo>
                  <a:lnTo>
                    <a:pt x="3072383" y="817473"/>
                  </a:lnTo>
                  <a:lnTo>
                    <a:pt x="3072383" y="90804"/>
                  </a:lnTo>
                  <a:lnTo>
                    <a:pt x="3065250" y="55453"/>
                  </a:lnTo>
                  <a:lnTo>
                    <a:pt x="3045793" y="26590"/>
                  </a:lnTo>
                  <a:lnTo>
                    <a:pt x="3016930" y="7133"/>
                  </a:lnTo>
                  <a:lnTo>
                    <a:pt x="2981579" y="0"/>
                  </a:lnTo>
                  <a:close/>
                </a:path>
              </a:pathLst>
            </a:custGeom>
            <a:solidFill>
              <a:srgbClr val="3891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9"/>
            <p:cNvSpPr/>
            <p:nvPr/>
          </p:nvSpPr>
          <p:spPr>
            <a:xfrm>
              <a:off x="1795271" y="5340095"/>
              <a:ext cx="3072765" cy="908685"/>
            </a:xfrm>
            <a:custGeom>
              <a:avLst/>
              <a:gdLst/>
              <a:ahLst/>
              <a:cxnLst/>
              <a:rect l="l" t="t" r="r" b="b"/>
              <a:pathLst>
                <a:path w="3072765" h="908685">
                  <a:moveTo>
                    <a:pt x="0" y="90804"/>
                  </a:moveTo>
                  <a:lnTo>
                    <a:pt x="7133" y="55453"/>
                  </a:lnTo>
                  <a:lnTo>
                    <a:pt x="26590" y="26590"/>
                  </a:lnTo>
                  <a:lnTo>
                    <a:pt x="55453" y="7133"/>
                  </a:lnTo>
                  <a:lnTo>
                    <a:pt x="90804" y="0"/>
                  </a:lnTo>
                  <a:lnTo>
                    <a:pt x="2981579" y="0"/>
                  </a:lnTo>
                  <a:lnTo>
                    <a:pt x="3016930" y="7133"/>
                  </a:lnTo>
                  <a:lnTo>
                    <a:pt x="3045793" y="26590"/>
                  </a:lnTo>
                  <a:lnTo>
                    <a:pt x="3065250" y="55453"/>
                  </a:lnTo>
                  <a:lnTo>
                    <a:pt x="3072383" y="90804"/>
                  </a:lnTo>
                  <a:lnTo>
                    <a:pt x="3072383" y="817473"/>
                  </a:lnTo>
                  <a:lnTo>
                    <a:pt x="3065250" y="852829"/>
                  </a:lnTo>
                  <a:lnTo>
                    <a:pt x="3045793" y="881700"/>
                  </a:lnTo>
                  <a:lnTo>
                    <a:pt x="3016930" y="901166"/>
                  </a:lnTo>
                  <a:lnTo>
                    <a:pt x="2981579" y="908303"/>
                  </a:lnTo>
                  <a:lnTo>
                    <a:pt x="90804" y="908303"/>
                  </a:lnTo>
                  <a:lnTo>
                    <a:pt x="55453" y="901166"/>
                  </a:lnTo>
                  <a:lnTo>
                    <a:pt x="26590" y="881700"/>
                  </a:lnTo>
                  <a:lnTo>
                    <a:pt x="7133" y="852829"/>
                  </a:lnTo>
                  <a:lnTo>
                    <a:pt x="0" y="817473"/>
                  </a:lnTo>
                  <a:lnTo>
                    <a:pt x="0" y="90804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0"/>
          <p:cNvGrpSpPr/>
          <p:nvPr/>
        </p:nvGrpSpPr>
        <p:grpSpPr>
          <a:xfrm>
            <a:off x="5336857" y="5175313"/>
            <a:ext cx="1457325" cy="1238250"/>
            <a:chOff x="5336857" y="5175313"/>
            <a:chExt cx="1457325" cy="1238250"/>
          </a:xfrm>
        </p:grpSpPr>
        <p:sp>
          <p:nvSpPr>
            <p:cNvPr id="37" name="object 31"/>
            <p:cNvSpPr/>
            <p:nvPr/>
          </p:nvSpPr>
          <p:spPr>
            <a:xfrm>
              <a:off x="6571488" y="5657088"/>
              <a:ext cx="222885" cy="277495"/>
            </a:xfrm>
            <a:custGeom>
              <a:avLst/>
              <a:gdLst/>
              <a:ahLst/>
              <a:cxnLst/>
              <a:rect l="l" t="t" r="r" b="b"/>
              <a:pathLst>
                <a:path w="222884" h="277495">
                  <a:moveTo>
                    <a:pt x="111251" y="0"/>
                  </a:moveTo>
                  <a:lnTo>
                    <a:pt x="0" y="138684"/>
                  </a:lnTo>
                  <a:lnTo>
                    <a:pt x="111251" y="277368"/>
                  </a:lnTo>
                  <a:lnTo>
                    <a:pt x="111251" y="221894"/>
                  </a:lnTo>
                  <a:lnTo>
                    <a:pt x="222503" y="221894"/>
                  </a:lnTo>
                  <a:lnTo>
                    <a:pt x="222503" y="55473"/>
                  </a:lnTo>
                  <a:lnTo>
                    <a:pt x="111251" y="55473"/>
                  </a:lnTo>
                  <a:lnTo>
                    <a:pt x="111251" y="0"/>
                  </a:lnTo>
                  <a:close/>
                </a:path>
              </a:pathLst>
            </a:custGeom>
            <a:solidFill>
              <a:srgbClr val="2A6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2"/>
            <p:cNvSpPr/>
            <p:nvPr/>
          </p:nvSpPr>
          <p:spPr>
            <a:xfrm>
              <a:off x="5349240" y="5187696"/>
              <a:ext cx="1118870" cy="1213485"/>
            </a:xfrm>
            <a:custGeom>
              <a:avLst/>
              <a:gdLst/>
              <a:ahLst/>
              <a:cxnLst/>
              <a:rect l="l" t="t" r="r" b="b"/>
              <a:pathLst>
                <a:path w="1118870" h="1213485">
                  <a:moveTo>
                    <a:pt x="1006729" y="0"/>
                  </a:moveTo>
                  <a:lnTo>
                    <a:pt x="111887" y="0"/>
                  </a:lnTo>
                  <a:lnTo>
                    <a:pt x="68312" y="8784"/>
                  </a:lnTo>
                  <a:lnTo>
                    <a:pt x="32750" y="32750"/>
                  </a:lnTo>
                  <a:lnTo>
                    <a:pt x="8784" y="68312"/>
                  </a:lnTo>
                  <a:lnTo>
                    <a:pt x="0" y="111886"/>
                  </a:lnTo>
                  <a:lnTo>
                    <a:pt x="0" y="1101242"/>
                  </a:lnTo>
                  <a:lnTo>
                    <a:pt x="8784" y="1144781"/>
                  </a:lnTo>
                  <a:lnTo>
                    <a:pt x="32750" y="1180337"/>
                  </a:lnTo>
                  <a:lnTo>
                    <a:pt x="68312" y="1204312"/>
                  </a:lnTo>
                  <a:lnTo>
                    <a:pt x="111887" y="1213103"/>
                  </a:lnTo>
                  <a:lnTo>
                    <a:pt x="1006729" y="1213103"/>
                  </a:lnTo>
                  <a:lnTo>
                    <a:pt x="1050303" y="1204312"/>
                  </a:lnTo>
                  <a:lnTo>
                    <a:pt x="1085865" y="1180337"/>
                  </a:lnTo>
                  <a:lnTo>
                    <a:pt x="1109831" y="1144781"/>
                  </a:lnTo>
                  <a:lnTo>
                    <a:pt x="1118615" y="1101242"/>
                  </a:lnTo>
                  <a:lnTo>
                    <a:pt x="1118615" y="111886"/>
                  </a:lnTo>
                  <a:lnTo>
                    <a:pt x="1109831" y="68312"/>
                  </a:lnTo>
                  <a:lnTo>
                    <a:pt x="1085865" y="32750"/>
                  </a:lnTo>
                  <a:lnTo>
                    <a:pt x="1050303" y="8784"/>
                  </a:lnTo>
                  <a:lnTo>
                    <a:pt x="1006729" y="0"/>
                  </a:lnTo>
                  <a:close/>
                </a:path>
              </a:pathLst>
            </a:custGeom>
            <a:solidFill>
              <a:srgbClr val="D3EB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/>
            <p:cNvSpPr/>
            <p:nvPr/>
          </p:nvSpPr>
          <p:spPr>
            <a:xfrm>
              <a:off x="5349240" y="5187696"/>
              <a:ext cx="1118870" cy="1213485"/>
            </a:xfrm>
            <a:custGeom>
              <a:avLst/>
              <a:gdLst/>
              <a:ahLst/>
              <a:cxnLst/>
              <a:rect l="l" t="t" r="r" b="b"/>
              <a:pathLst>
                <a:path w="1118870" h="1213485">
                  <a:moveTo>
                    <a:pt x="0" y="111886"/>
                  </a:moveTo>
                  <a:lnTo>
                    <a:pt x="8784" y="68312"/>
                  </a:lnTo>
                  <a:lnTo>
                    <a:pt x="32750" y="32750"/>
                  </a:lnTo>
                  <a:lnTo>
                    <a:pt x="68312" y="8784"/>
                  </a:lnTo>
                  <a:lnTo>
                    <a:pt x="111887" y="0"/>
                  </a:lnTo>
                  <a:lnTo>
                    <a:pt x="1006729" y="0"/>
                  </a:lnTo>
                  <a:lnTo>
                    <a:pt x="1050303" y="8784"/>
                  </a:lnTo>
                  <a:lnTo>
                    <a:pt x="1085865" y="32750"/>
                  </a:lnTo>
                  <a:lnTo>
                    <a:pt x="1109831" y="68312"/>
                  </a:lnTo>
                  <a:lnTo>
                    <a:pt x="1118615" y="111886"/>
                  </a:lnTo>
                  <a:lnTo>
                    <a:pt x="1118615" y="1101242"/>
                  </a:lnTo>
                  <a:lnTo>
                    <a:pt x="1109831" y="1144781"/>
                  </a:lnTo>
                  <a:lnTo>
                    <a:pt x="1085865" y="1180337"/>
                  </a:lnTo>
                  <a:lnTo>
                    <a:pt x="1050303" y="1204312"/>
                  </a:lnTo>
                  <a:lnTo>
                    <a:pt x="1006729" y="1213103"/>
                  </a:lnTo>
                  <a:lnTo>
                    <a:pt x="111887" y="1213103"/>
                  </a:lnTo>
                  <a:lnTo>
                    <a:pt x="68312" y="1204312"/>
                  </a:lnTo>
                  <a:lnTo>
                    <a:pt x="32750" y="1180337"/>
                  </a:lnTo>
                  <a:lnTo>
                    <a:pt x="8784" y="1144781"/>
                  </a:lnTo>
                  <a:lnTo>
                    <a:pt x="0" y="1101242"/>
                  </a:lnTo>
                  <a:lnTo>
                    <a:pt x="0" y="111886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25"/>
          <p:cNvGrpSpPr/>
          <p:nvPr/>
        </p:nvGrpSpPr>
        <p:grpSpPr>
          <a:xfrm>
            <a:off x="6870001" y="4564379"/>
            <a:ext cx="1655445" cy="2117090"/>
            <a:chOff x="6870001" y="4564379"/>
            <a:chExt cx="1655445" cy="2117090"/>
          </a:xfrm>
        </p:grpSpPr>
        <p:sp>
          <p:nvSpPr>
            <p:cNvPr id="41" name="object 26"/>
            <p:cNvSpPr/>
            <p:nvPr/>
          </p:nvSpPr>
          <p:spPr>
            <a:xfrm>
              <a:off x="7656195" y="4564379"/>
              <a:ext cx="276860" cy="245110"/>
            </a:xfrm>
            <a:custGeom>
              <a:avLst/>
              <a:gdLst/>
              <a:ahLst/>
              <a:cxnLst/>
              <a:rect l="l" t="t" r="r" b="b"/>
              <a:pathLst>
                <a:path w="276859" h="245110">
                  <a:moveTo>
                    <a:pt x="65658" y="0"/>
                  </a:moveTo>
                  <a:lnTo>
                    <a:pt x="55245" y="118745"/>
                  </a:lnTo>
                  <a:lnTo>
                    <a:pt x="0" y="113919"/>
                  </a:lnTo>
                  <a:lnTo>
                    <a:pt x="128015" y="244729"/>
                  </a:lnTo>
                  <a:lnTo>
                    <a:pt x="276732" y="138049"/>
                  </a:lnTo>
                  <a:lnTo>
                    <a:pt x="221360" y="133223"/>
                  </a:lnTo>
                  <a:lnTo>
                    <a:pt x="231648" y="14478"/>
                  </a:lnTo>
                  <a:lnTo>
                    <a:pt x="65658" y="0"/>
                  </a:lnTo>
                  <a:close/>
                </a:path>
              </a:pathLst>
            </a:custGeom>
            <a:solidFill>
              <a:srgbClr val="2A6C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7"/>
            <p:cNvSpPr/>
            <p:nvPr/>
          </p:nvSpPr>
          <p:spPr>
            <a:xfrm>
              <a:off x="6882384" y="4922519"/>
              <a:ext cx="1630680" cy="1746885"/>
            </a:xfrm>
            <a:custGeom>
              <a:avLst/>
              <a:gdLst/>
              <a:ahLst/>
              <a:cxnLst/>
              <a:rect l="l" t="t" r="r" b="b"/>
              <a:pathLst>
                <a:path w="1630679" h="1746884">
                  <a:moveTo>
                    <a:pt x="1467612" y="0"/>
                  </a:moveTo>
                  <a:lnTo>
                    <a:pt x="163068" y="0"/>
                  </a:lnTo>
                  <a:lnTo>
                    <a:pt x="119723" y="5826"/>
                  </a:lnTo>
                  <a:lnTo>
                    <a:pt x="80772" y="22267"/>
                  </a:lnTo>
                  <a:lnTo>
                    <a:pt x="47767" y="47767"/>
                  </a:lnTo>
                  <a:lnTo>
                    <a:pt x="22267" y="80771"/>
                  </a:lnTo>
                  <a:lnTo>
                    <a:pt x="5826" y="119723"/>
                  </a:lnTo>
                  <a:lnTo>
                    <a:pt x="0" y="163067"/>
                  </a:lnTo>
                  <a:lnTo>
                    <a:pt x="0" y="1583435"/>
                  </a:lnTo>
                  <a:lnTo>
                    <a:pt x="5826" y="1626784"/>
                  </a:lnTo>
                  <a:lnTo>
                    <a:pt x="22267" y="1665737"/>
                  </a:lnTo>
                  <a:lnTo>
                    <a:pt x="47767" y="1698740"/>
                  </a:lnTo>
                  <a:lnTo>
                    <a:pt x="80772" y="1724239"/>
                  </a:lnTo>
                  <a:lnTo>
                    <a:pt x="119723" y="1740678"/>
                  </a:lnTo>
                  <a:lnTo>
                    <a:pt x="163068" y="1746503"/>
                  </a:lnTo>
                  <a:lnTo>
                    <a:pt x="1467612" y="1746503"/>
                  </a:lnTo>
                  <a:lnTo>
                    <a:pt x="1510956" y="1740678"/>
                  </a:lnTo>
                  <a:lnTo>
                    <a:pt x="1549908" y="1724239"/>
                  </a:lnTo>
                  <a:lnTo>
                    <a:pt x="1582912" y="1698740"/>
                  </a:lnTo>
                  <a:lnTo>
                    <a:pt x="1608412" y="1665737"/>
                  </a:lnTo>
                  <a:lnTo>
                    <a:pt x="1624853" y="1626784"/>
                  </a:lnTo>
                  <a:lnTo>
                    <a:pt x="1630680" y="1583435"/>
                  </a:lnTo>
                  <a:lnTo>
                    <a:pt x="1630680" y="163067"/>
                  </a:lnTo>
                  <a:lnTo>
                    <a:pt x="1624853" y="119723"/>
                  </a:lnTo>
                  <a:lnTo>
                    <a:pt x="1608412" y="80771"/>
                  </a:lnTo>
                  <a:lnTo>
                    <a:pt x="1582912" y="47767"/>
                  </a:lnTo>
                  <a:lnTo>
                    <a:pt x="1549908" y="22267"/>
                  </a:lnTo>
                  <a:lnTo>
                    <a:pt x="1510956" y="5826"/>
                  </a:lnTo>
                  <a:lnTo>
                    <a:pt x="1467612" y="0"/>
                  </a:lnTo>
                  <a:close/>
                </a:path>
              </a:pathLst>
            </a:custGeom>
            <a:solidFill>
              <a:srgbClr val="D3EB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8"/>
            <p:cNvSpPr/>
            <p:nvPr/>
          </p:nvSpPr>
          <p:spPr>
            <a:xfrm>
              <a:off x="6882384" y="4922519"/>
              <a:ext cx="1630680" cy="1746885"/>
            </a:xfrm>
            <a:custGeom>
              <a:avLst/>
              <a:gdLst/>
              <a:ahLst/>
              <a:cxnLst/>
              <a:rect l="l" t="t" r="r" b="b"/>
              <a:pathLst>
                <a:path w="1630679" h="1746884">
                  <a:moveTo>
                    <a:pt x="0" y="163067"/>
                  </a:moveTo>
                  <a:lnTo>
                    <a:pt x="5826" y="119723"/>
                  </a:lnTo>
                  <a:lnTo>
                    <a:pt x="22267" y="80771"/>
                  </a:lnTo>
                  <a:lnTo>
                    <a:pt x="47767" y="47767"/>
                  </a:lnTo>
                  <a:lnTo>
                    <a:pt x="80772" y="22267"/>
                  </a:lnTo>
                  <a:lnTo>
                    <a:pt x="119723" y="5826"/>
                  </a:lnTo>
                  <a:lnTo>
                    <a:pt x="163068" y="0"/>
                  </a:lnTo>
                  <a:lnTo>
                    <a:pt x="1467612" y="0"/>
                  </a:lnTo>
                  <a:lnTo>
                    <a:pt x="1510956" y="5826"/>
                  </a:lnTo>
                  <a:lnTo>
                    <a:pt x="1549908" y="22267"/>
                  </a:lnTo>
                  <a:lnTo>
                    <a:pt x="1582912" y="47767"/>
                  </a:lnTo>
                  <a:lnTo>
                    <a:pt x="1608412" y="80771"/>
                  </a:lnTo>
                  <a:lnTo>
                    <a:pt x="1624853" y="119723"/>
                  </a:lnTo>
                  <a:lnTo>
                    <a:pt x="1630680" y="163067"/>
                  </a:lnTo>
                  <a:lnTo>
                    <a:pt x="1630680" y="1583435"/>
                  </a:lnTo>
                  <a:lnTo>
                    <a:pt x="1624853" y="1626784"/>
                  </a:lnTo>
                  <a:lnTo>
                    <a:pt x="1608412" y="1665737"/>
                  </a:lnTo>
                  <a:lnTo>
                    <a:pt x="1582912" y="1698740"/>
                  </a:lnTo>
                  <a:lnTo>
                    <a:pt x="1549908" y="1724239"/>
                  </a:lnTo>
                  <a:lnTo>
                    <a:pt x="1510956" y="1740678"/>
                  </a:lnTo>
                  <a:lnTo>
                    <a:pt x="1467612" y="1746503"/>
                  </a:lnTo>
                  <a:lnTo>
                    <a:pt x="163068" y="1746503"/>
                  </a:lnTo>
                  <a:lnTo>
                    <a:pt x="119723" y="1740678"/>
                  </a:lnTo>
                  <a:lnTo>
                    <a:pt x="80772" y="1724239"/>
                  </a:lnTo>
                  <a:lnTo>
                    <a:pt x="47767" y="1698740"/>
                  </a:lnTo>
                  <a:lnTo>
                    <a:pt x="22267" y="1665737"/>
                  </a:lnTo>
                  <a:lnTo>
                    <a:pt x="5826" y="1626784"/>
                  </a:lnTo>
                  <a:lnTo>
                    <a:pt x="0" y="1583435"/>
                  </a:lnTo>
                  <a:lnTo>
                    <a:pt x="0" y="163067"/>
                  </a:lnTo>
                  <a:close/>
                </a:path>
              </a:pathLst>
            </a:custGeom>
            <a:ln w="243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9"/>
          <p:cNvSpPr txBox="1"/>
          <p:nvPr/>
        </p:nvSpPr>
        <p:spPr>
          <a:xfrm>
            <a:off x="1665223" y="1921002"/>
            <a:ext cx="1465580" cy="188277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3175" algn="ctr">
              <a:lnSpc>
                <a:spcPct val="91500"/>
              </a:lnSpc>
              <a:spcBef>
                <a:spcPts val="220"/>
              </a:spcBef>
            </a:pPr>
            <a:r>
              <a:rPr sz="1200" spc="-5" dirty="0">
                <a:latin typeface="Corbel"/>
                <a:cs typeface="Corbel"/>
              </a:rPr>
              <a:t>Информирование </a:t>
            </a:r>
            <a:r>
              <a:rPr sz="1200" dirty="0">
                <a:latin typeface="Corbel"/>
                <a:cs typeface="Corbel"/>
              </a:rPr>
              <a:t> </a:t>
            </a:r>
            <a:r>
              <a:rPr sz="1200" spc="-5" dirty="0">
                <a:latin typeface="Corbel"/>
                <a:cs typeface="Corbel"/>
              </a:rPr>
              <a:t>жителей </a:t>
            </a:r>
            <a:r>
              <a:rPr sz="1200" dirty="0">
                <a:latin typeface="Corbel"/>
                <a:cs typeface="Corbel"/>
              </a:rPr>
              <a:t>через </a:t>
            </a:r>
            <a:r>
              <a:rPr sz="1200" spc="5" dirty="0">
                <a:latin typeface="Corbel"/>
                <a:cs typeface="Corbel"/>
              </a:rPr>
              <a:t> </a:t>
            </a:r>
            <a:r>
              <a:rPr sz="1200" spc="-10" dirty="0">
                <a:latin typeface="Corbel"/>
                <a:cs typeface="Corbel"/>
              </a:rPr>
              <a:t>официальные </a:t>
            </a:r>
            <a:r>
              <a:rPr sz="1200" spc="-5" dirty="0">
                <a:latin typeface="Corbel"/>
                <a:cs typeface="Corbel"/>
              </a:rPr>
              <a:t> страницы </a:t>
            </a:r>
            <a:r>
              <a:rPr sz="1200" dirty="0">
                <a:latin typeface="Corbel"/>
                <a:cs typeface="Corbel"/>
              </a:rPr>
              <a:t>в </a:t>
            </a:r>
            <a:r>
              <a:rPr sz="1200" spc="5" dirty="0">
                <a:latin typeface="Corbel"/>
                <a:cs typeface="Corbel"/>
              </a:rPr>
              <a:t> </a:t>
            </a:r>
            <a:r>
              <a:rPr sz="1200" spc="-10" dirty="0">
                <a:latin typeface="Corbel"/>
                <a:cs typeface="Corbel"/>
              </a:rPr>
              <a:t>социальных </a:t>
            </a:r>
            <a:r>
              <a:rPr sz="1200" spc="-5" dirty="0">
                <a:latin typeface="Corbel"/>
                <a:cs typeface="Corbel"/>
              </a:rPr>
              <a:t>сетях </a:t>
            </a:r>
            <a:r>
              <a:rPr sz="1200" dirty="0">
                <a:latin typeface="Corbel"/>
                <a:cs typeface="Corbel"/>
              </a:rPr>
              <a:t>и </a:t>
            </a:r>
            <a:r>
              <a:rPr sz="1200" spc="5" dirty="0">
                <a:latin typeface="Corbel"/>
                <a:cs typeface="Corbel"/>
              </a:rPr>
              <a:t> </a:t>
            </a:r>
            <a:r>
              <a:rPr sz="1200" spc="-10" dirty="0">
                <a:latin typeface="Corbel"/>
                <a:cs typeface="Corbel"/>
              </a:rPr>
              <a:t>сайт </a:t>
            </a:r>
            <a:r>
              <a:rPr sz="1200" spc="-5" dirty="0">
                <a:latin typeface="Corbel"/>
                <a:cs typeface="Corbel"/>
              </a:rPr>
              <a:t>муниципального </a:t>
            </a:r>
            <a:r>
              <a:rPr sz="1200" spc="-235" dirty="0">
                <a:latin typeface="Corbel"/>
                <a:cs typeface="Corbel"/>
              </a:rPr>
              <a:t> </a:t>
            </a:r>
            <a:r>
              <a:rPr sz="1200" spc="-5" dirty="0">
                <a:latin typeface="Corbel"/>
                <a:cs typeface="Corbel"/>
              </a:rPr>
              <a:t>образования </a:t>
            </a:r>
            <a:r>
              <a:rPr sz="1200" dirty="0">
                <a:latin typeface="Corbel"/>
                <a:cs typeface="Corbel"/>
              </a:rPr>
              <a:t>о </a:t>
            </a:r>
            <a:r>
              <a:rPr sz="1200" spc="5" dirty="0">
                <a:latin typeface="Corbel"/>
                <a:cs typeface="Corbel"/>
              </a:rPr>
              <a:t> во</a:t>
            </a:r>
            <a:r>
              <a:rPr sz="1200" spc="-15" dirty="0">
                <a:latin typeface="Corbel"/>
                <a:cs typeface="Corbel"/>
              </a:rPr>
              <a:t>з</a:t>
            </a:r>
            <a:r>
              <a:rPr sz="1200" spc="5" dirty="0">
                <a:latin typeface="Corbel"/>
                <a:cs typeface="Corbel"/>
              </a:rPr>
              <a:t>м</a:t>
            </a:r>
            <a:r>
              <a:rPr sz="1200" spc="-20" dirty="0">
                <a:latin typeface="Corbel"/>
                <a:cs typeface="Corbel"/>
              </a:rPr>
              <a:t>о</a:t>
            </a:r>
            <a:r>
              <a:rPr sz="1200" spc="10" dirty="0">
                <a:latin typeface="Corbel"/>
                <a:cs typeface="Corbel"/>
              </a:rPr>
              <a:t>ж</a:t>
            </a:r>
            <a:r>
              <a:rPr sz="1200" spc="5" dirty="0">
                <a:latin typeface="Corbel"/>
                <a:cs typeface="Corbel"/>
              </a:rPr>
              <a:t>но</a:t>
            </a:r>
            <a:r>
              <a:rPr sz="1200" spc="-5" dirty="0">
                <a:latin typeface="Corbel"/>
                <a:cs typeface="Corbel"/>
              </a:rPr>
              <a:t>ст</a:t>
            </a:r>
            <a:r>
              <a:rPr sz="1200" dirty="0">
                <a:latin typeface="Corbel"/>
                <a:cs typeface="Corbel"/>
              </a:rPr>
              <a:t>и</a:t>
            </a:r>
            <a:r>
              <a:rPr sz="1200" spc="-55" dirty="0">
                <a:latin typeface="Corbel"/>
                <a:cs typeface="Corbel"/>
              </a:rPr>
              <a:t> </a:t>
            </a:r>
            <a:r>
              <a:rPr sz="1200" dirty="0">
                <a:latin typeface="Corbel"/>
                <a:cs typeface="Corbel"/>
              </a:rPr>
              <a:t>у</a:t>
            </a:r>
            <a:r>
              <a:rPr sz="1200" spc="-10" dirty="0">
                <a:latin typeface="Corbel"/>
                <a:cs typeface="Corbel"/>
              </a:rPr>
              <a:t>ч</a:t>
            </a:r>
            <a:r>
              <a:rPr sz="1200" spc="-15" dirty="0">
                <a:latin typeface="Corbel"/>
                <a:cs typeface="Corbel"/>
              </a:rPr>
              <a:t>а</a:t>
            </a:r>
            <a:r>
              <a:rPr sz="1200" spc="-5" dirty="0">
                <a:latin typeface="Corbel"/>
                <a:cs typeface="Corbel"/>
              </a:rPr>
              <a:t>ст</a:t>
            </a:r>
            <a:r>
              <a:rPr sz="1200" spc="-10" dirty="0">
                <a:latin typeface="Corbel"/>
                <a:cs typeface="Corbel"/>
              </a:rPr>
              <a:t>и</a:t>
            </a:r>
            <a:r>
              <a:rPr sz="1200" dirty="0">
                <a:latin typeface="Corbel"/>
                <a:cs typeface="Corbel"/>
              </a:rPr>
              <a:t>я  в</a:t>
            </a:r>
            <a:r>
              <a:rPr sz="1200" spc="20" dirty="0">
                <a:latin typeface="Corbel"/>
                <a:cs typeface="Corbel"/>
              </a:rPr>
              <a:t> </a:t>
            </a:r>
            <a:r>
              <a:rPr sz="1200" spc="-10" dirty="0">
                <a:latin typeface="Corbel"/>
                <a:cs typeface="Corbel"/>
              </a:rPr>
              <a:t>социально </a:t>
            </a:r>
            <a:r>
              <a:rPr sz="1200" spc="-5" dirty="0">
                <a:latin typeface="Corbel"/>
                <a:cs typeface="Corbel"/>
              </a:rPr>
              <a:t> </a:t>
            </a:r>
            <a:r>
              <a:rPr sz="1200" spc="-10" dirty="0">
                <a:latin typeface="Corbel"/>
                <a:cs typeface="Corbel"/>
              </a:rPr>
              <a:t>значимых</a:t>
            </a:r>
            <a:r>
              <a:rPr sz="1200" spc="25" dirty="0">
                <a:latin typeface="Corbel"/>
                <a:cs typeface="Corbel"/>
              </a:rPr>
              <a:t> </a:t>
            </a:r>
            <a:r>
              <a:rPr sz="1200" dirty="0">
                <a:latin typeface="Corbel"/>
                <a:cs typeface="Corbel"/>
              </a:rPr>
              <a:t>проектах </a:t>
            </a:r>
            <a:r>
              <a:rPr sz="1200" spc="5" dirty="0">
                <a:latin typeface="Corbel"/>
                <a:cs typeface="Corbel"/>
              </a:rPr>
              <a:t> </a:t>
            </a:r>
            <a:r>
              <a:rPr sz="1200" spc="-5" dirty="0" err="1">
                <a:latin typeface="Corbel"/>
                <a:cs typeface="Corbel"/>
              </a:rPr>
              <a:t>д</a:t>
            </a:r>
            <a:r>
              <a:rPr sz="1200" spc="-10" dirty="0" err="1">
                <a:latin typeface="Corbel"/>
                <a:cs typeface="Corbel"/>
              </a:rPr>
              <a:t>л</a:t>
            </a:r>
            <a:r>
              <a:rPr sz="1200" dirty="0" err="1">
                <a:latin typeface="Corbel"/>
                <a:cs typeface="Corbel"/>
              </a:rPr>
              <a:t>я</a:t>
            </a:r>
            <a:r>
              <a:rPr sz="1200" spc="-75" dirty="0">
                <a:latin typeface="Corbel"/>
                <a:cs typeface="Corbel"/>
              </a:rPr>
              <a:t> </a:t>
            </a:r>
            <a:r>
              <a:rPr sz="1200" spc="-20" dirty="0" smtClean="0">
                <a:latin typeface="Corbel"/>
                <a:cs typeface="Corbel"/>
              </a:rPr>
              <a:t>Т</a:t>
            </a:r>
            <a:r>
              <a:rPr sz="1200" spc="10" dirty="0" smtClean="0">
                <a:latin typeface="Corbel"/>
                <a:cs typeface="Corbel"/>
              </a:rPr>
              <a:t>О</a:t>
            </a:r>
            <a:r>
              <a:rPr sz="1200" spc="-10" dirty="0" smtClean="0">
                <a:latin typeface="Corbel"/>
                <a:cs typeface="Corbel"/>
              </a:rPr>
              <a:t>С</a:t>
            </a:r>
            <a:r>
              <a:rPr lang="ru-RU" sz="1200" spc="5" dirty="0" smtClean="0">
                <a:latin typeface="Corbel"/>
                <a:cs typeface="Corbel"/>
              </a:rPr>
              <a:t>а</a:t>
            </a:r>
            <a:endParaRPr sz="1200" dirty="0">
              <a:latin typeface="Corbel"/>
              <a:cs typeface="Corbel"/>
            </a:endParaRPr>
          </a:p>
        </p:txBody>
      </p:sp>
      <p:sp>
        <p:nvSpPr>
          <p:cNvPr id="45" name="object 14"/>
          <p:cNvSpPr txBox="1"/>
          <p:nvPr/>
        </p:nvSpPr>
        <p:spPr>
          <a:xfrm>
            <a:off x="3782314" y="1972183"/>
            <a:ext cx="1490345" cy="178907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97790" marR="88265" indent="-1270" algn="ctr">
              <a:lnSpc>
                <a:spcPct val="90800"/>
              </a:lnSpc>
              <a:spcBef>
                <a:spcPts val="229"/>
              </a:spcBef>
            </a:pPr>
            <a:r>
              <a:rPr sz="1200" spc="-5" dirty="0" err="1">
                <a:latin typeface="Corbel"/>
                <a:cs typeface="Corbel"/>
              </a:rPr>
              <a:t>Проведение</a:t>
            </a:r>
            <a:r>
              <a:rPr sz="1200" spc="-5" dirty="0">
                <a:latin typeface="Corbel"/>
                <a:cs typeface="Corbel"/>
              </a:rPr>
              <a:t> </a:t>
            </a:r>
            <a:r>
              <a:rPr sz="1200" dirty="0">
                <a:latin typeface="Corbel"/>
                <a:cs typeface="Corbel"/>
              </a:rPr>
              <a:t> </a:t>
            </a:r>
            <a:r>
              <a:rPr lang="ru-RU" sz="1200" dirty="0" smtClean="0">
                <a:latin typeface="Corbel"/>
                <a:cs typeface="Corbel"/>
              </a:rPr>
              <a:t>заседания </a:t>
            </a:r>
            <a:r>
              <a:rPr sz="1200" spc="-20" dirty="0" smtClean="0">
                <a:latin typeface="Corbel"/>
                <a:cs typeface="Corbel"/>
              </a:rPr>
              <a:t> </a:t>
            </a:r>
            <a:r>
              <a:rPr sz="1200" dirty="0">
                <a:latin typeface="Corbel"/>
                <a:cs typeface="Corbel"/>
              </a:rPr>
              <a:t>с</a:t>
            </a:r>
          </a:p>
          <a:p>
            <a:pPr marL="635" algn="ctr">
              <a:lnSpc>
                <a:spcPts val="1260"/>
              </a:lnSpc>
            </a:pPr>
            <a:r>
              <a:rPr lang="ru-RU" sz="1200" spc="-10" dirty="0" smtClean="0">
                <a:latin typeface="Corbel"/>
                <a:cs typeface="Corbel"/>
              </a:rPr>
              <a:t>п</a:t>
            </a:r>
            <a:r>
              <a:rPr sz="1200" spc="-10" dirty="0" err="1" smtClean="0">
                <a:latin typeface="Corbel"/>
                <a:cs typeface="Corbel"/>
              </a:rPr>
              <a:t>риглашением</a:t>
            </a:r>
            <a:r>
              <a:rPr lang="ru-RU" sz="1200" spc="-10" dirty="0" smtClean="0">
                <a:latin typeface="Corbel"/>
                <a:cs typeface="Corbel"/>
              </a:rPr>
              <a:t> председателя ТОС и</a:t>
            </a:r>
            <a:r>
              <a:rPr lang="ru-RU" sz="1200" spc="-5" dirty="0" smtClean="0">
                <a:latin typeface="Corbel"/>
                <a:cs typeface="Corbel"/>
              </a:rPr>
              <a:t> активных жителей</a:t>
            </a:r>
            <a:endParaRPr sz="1200" dirty="0">
              <a:latin typeface="Corbel"/>
              <a:cs typeface="Corbel"/>
            </a:endParaRPr>
          </a:p>
          <a:p>
            <a:pPr marL="12700" marR="5080" algn="ctr">
              <a:lnSpc>
                <a:spcPts val="1320"/>
              </a:lnSpc>
              <a:spcBef>
                <a:spcPts val="85"/>
              </a:spcBef>
            </a:pPr>
            <a:r>
              <a:rPr lang="ru-RU" sz="1200" dirty="0" smtClean="0">
                <a:latin typeface="Corbel"/>
                <a:cs typeface="Corbel"/>
              </a:rPr>
              <a:t>сельского поселения</a:t>
            </a:r>
            <a:endParaRPr sz="1200" dirty="0">
              <a:latin typeface="Corbel"/>
              <a:cs typeface="Corbel"/>
            </a:endParaRPr>
          </a:p>
          <a:p>
            <a:pPr marL="1270" algn="ctr">
              <a:lnSpc>
                <a:spcPts val="1370"/>
              </a:lnSpc>
              <a:spcBef>
                <a:spcPts val="385"/>
              </a:spcBef>
            </a:pPr>
            <a:r>
              <a:rPr sz="1200" dirty="0">
                <a:latin typeface="Corbel"/>
                <a:cs typeface="Corbel"/>
              </a:rPr>
              <a:t>по</a:t>
            </a:r>
            <a:r>
              <a:rPr sz="1200" spc="-30" dirty="0">
                <a:latin typeface="Corbel"/>
                <a:cs typeface="Corbel"/>
              </a:rPr>
              <a:t> </a:t>
            </a:r>
            <a:r>
              <a:rPr sz="1200" spc="-5" dirty="0">
                <a:latin typeface="Corbel"/>
                <a:cs typeface="Corbel"/>
              </a:rPr>
              <a:t>сбору</a:t>
            </a:r>
            <a:endParaRPr sz="1200" dirty="0">
              <a:latin typeface="Corbel"/>
              <a:cs typeface="Corbel"/>
            </a:endParaRPr>
          </a:p>
          <a:p>
            <a:pPr marL="635" algn="ctr">
              <a:lnSpc>
                <a:spcPts val="1310"/>
              </a:lnSpc>
            </a:pPr>
            <a:r>
              <a:rPr sz="1200" spc="-5" dirty="0">
                <a:latin typeface="Corbel"/>
                <a:cs typeface="Corbel"/>
              </a:rPr>
              <a:t>предложений</a:t>
            </a:r>
            <a:r>
              <a:rPr sz="1200" spc="-35" dirty="0">
                <a:latin typeface="Corbel"/>
                <a:cs typeface="Corbel"/>
              </a:rPr>
              <a:t> </a:t>
            </a:r>
            <a:r>
              <a:rPr sz="1200" spc="-5" dirty="0">
                <a:latin typeface="Corbel"/>
                <a:cs typeface="Corbel"/>
              </a:rPr>
              <a:t>для</a:t>
            </a:r>
            <a:endParaRPr sz="1200" dirty="0">
              <a:latin typeface="Corbel"/>
              <a:cs typeface="Corbel"/>
            </a:endParaRPr>
          </a:p>
          <a:p>
            <a:pPr marL="64135" marR="52069" algn="ctr">
              <a:lnSpc>
                <a:spcPts val="1320"/>
              </a:lnSpc>
              <a:spcBef>
                <a:spcPts val="85"/>
              </a:spcBef>
            </a:pPr>
            <a:r>
              <a:rPr sz="1200" spc="-10" dirty="0">
                <a:latin typeface="Corbel"/>
                <a:cs typeface="Corbel"/>
              </a:rPr>
              <a:t>участия </a:t>
            </a:r>
            <a:r>
              <a:rPr sz="1200" dirty="0">
                <a:latin typeface="Corbel"/>
                <a:cs typeface="Corbel"/>
              </a:rPr>
              <a:t>в</a:t>
            </a:r>
            <a:r>
              <a:rPr sz="1200" spc="-15" dirty="0">
                <a:latin typeface="Corbel"/>
                <a:cs typeface="Corbel"/>
              </a:rPr>
              <a:t> </a:t>
            </a:r>
            <a:r>
              <a:rPr sz="1200" dirty="0">
                <a:latin typeface="Corbel"/>
                <a:cs typeface="Corbel"/>
              </a:rPr>
              <a:t>проектах</a:t>
            </a:r>
            <a:r>
              <a:rPr sz="1200" spc="-50" dirty="0">
                <a:latin typeface="Corbel"/>
                <a:cs typeface="Corbel"/>
              </a:rPr>
              <a:t> </a:t>
            </a:r>
            <a:r>
              <a:rPr sz="1200" dirty="0">
                <a:latin typeface="Corbel"/>
                <a:cs typeface="Corbel"/>
              </a:rPr>
              <a:t>и </a:t>
            </a:r>
            <a:r>
              <a:rPr sz="1200" spc="-229" dirty="0">
                <a:latin typeface="Corbel"/>
                <a:cs typeface="Corbel"/>
              </a:rPr>
              <a:t> </a:t>
            </a:r>
            <a:r>
              <a:rPr sz="1200" spc="-5" dirty="0">
                <a:latin typeface="Corbel"/>
                <a:cs typeface="Corbel"/>
              </a:rPr>
              <a:t>их</a:t>
            </a:r>
            <a:r>
              <a:rPr sz="1200" spc="10" dirty="0">
                <a:latin typeface="Corbel"/>
                <a:cs typeface="Corbel"/>
              </a:rPr>
              <a:t> </a:t>
            </a:r>
            <a:r>
              <a:rPr sz="1200" spc="-5" dirty="0">
                <a:latin typeface="Corbel"/>
                <a:cs typeface="Corbel"/>
              </a:rPr>
              <a:t>обсуждение.</a:t>
            </a:r>
            <a:endParaRPr sz="1200" dirty="0">
              <a:latin typeface="Corbel"/>
              <a:cs typeface="Corbel"/>
            </a:endParaRPr>
          </a:p>
        </p:txBody>
      </p:sp>
      <p:sp>
        <p:nvSpPr>
          <p:cNvPr id="46" name="object 19"/>
          <p:cNvSpPr txBox="1"/>
          <p:nvPr/>
        </p:nvSpPr>
        <p:spPr>
          <a:xfrm>
            <a:off x="5893053" y="1729866"/>
            <a:ext cx="939800" cy="2536912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48895" marR="40005" algn="ctr">
              <a:lnSpc>
                <a:spcPct val="90800"/>
              </a:lnSpc>
              <a:spcBef>
                <a:spcPts val="229"/>
              </a:spcBef>
            </a:pPr>
            <a:r>
              <a:rPr sz="1200" spc="-10" dirty="0" err="1">
                <a:latin typeface="Corbel"/>
                <a:cs typeface="Corbel"/>
              </a:rPr>
              <a:t>К</a:t>
            </a:r>
            <a:r>
              <a:rPr sz="1200" spc="-15" dirty="0" err="1">
                <a:latin typeface="Corbel"/>
                <a:cs typeface="Corbel"/>
              </a:rPr>
              <a:t>а</a:t>
            </a:r>
            <a:r>
              <a:rPr sz="1200" spc="10" dirty="0" err="1">
                <a:latin typeface="Corbel"/>
                <a:cs typeface="Corbel"/>
              </a:rPr>
              <a:t>ж</a:t>
            </a:r>
            <a:r>
              <a:rPr sz="1200" spc="-30" dirty="0" err="1">
                <a:latin typeface="Corbel"/>
                <a:cs typeface="Corbel"/>
              </a:rPr>
              <a:t>д</a:t>
            </a:r>
            <a:r>
              <a:rPr sz="1200" spc="-15" dirty="0" err="1">
                <a:latin typeface="Corbel"/>
                <a:cs typeface="Corbel"/>
              </a:rPr>
              <a:t>ы</a:t>
            </a:r>
            <a:r>
              <a:rPr sz="1200" dirty="0" err="1">
                <a:latin typeface="Corbel"/>
                <a:cs typeface="Corbel"/>
              </a:rPr>
              <a:t>й</a:t>
            </a:r>
            <a:r>
              <a:rPr sz="1200" spc="-60" dirty="0">
                <a:latin typeface="Corbel"/>
                <a:cs typeface="Corbel"/>
              </a:rPr>
              <a:t> </a:t>
            </a:r>
            <a:r>
              <a:rPr lang="ru-RU" sz="1200" spc="-20" dirty="0" smtClean="0">
                <a:latin typeface="Corbel"/>
                <a:cs typeface="Corbel"/>
              </a:rPr>
              <a:t> активный житель</a:t>
            </a:r>
            <a:r>
              <a:rPr sz="1200" dirty="0" smtClean="0">
                <a:latin typeface="Corbel"/>
                <a:cs typeface="Corbel"/>
              </a:rPr>
              <a:t>  </a:t>
            </a:r>
            <a:r>
              <a:rPr sz="1200" spc="-10" dirty="0">
                <a:latin typeface="Corbel"/>
                <a:cs typeface="Corbel"/>
              </a:rPr>
              <a:t>освещает </a:t>
            </a:r>
            <a:r>
              <a:rPr sz="1200" spc="-5" dirty="0">
                <a:latin typeface="Corbel"/>
                <a:cs typeface="Corbel"/>
              </a:rPr>
              <a:t> </a:t>
            </a:r>
            <a:r>
              <a:rPr sz="1200" dirty="0">
                <a:latin typeface="Corbel"/>
                <a:cs typeface="Corbel"/>
              </a:rPr>
              <a:t>свою</a:t>
            </a:r>
          </a:p>
          <a:p>
            <a:pPr marL="70485" marR="65405" algn="ctr">
              <a:lnSpc>
                <a:spcPts val="1320"/>
              </a:lnSpc>
              <a:spcBef>
                <a:spcPts val="25"/>
              </a:spcBef>
            </a:pPr>
            <a:r>
              <a:rPr sz="1200" spc="-10" dirty="0">
                <a:latin typeface="Corbel"/>
                <a:cs typeface="Corbel"/>
              </a:rPr>
              <a:t>проблему, </a:t>
            </a:r>
            <a:r>
              <a:rPr sz="1200" spc="-5" dirty="0">
                <a:latin typeface="Corbel"/>
                <a:cs typeface="Corbel"/>
              </a:rPr>
              <a:t> </a:t>
            </a:r>
            <a:r>
              <a:rPr sz="1200" spc="5" dirty="0">
                <a:latin typeface="Corbel"/>
                <a:cs typeface="Corbel"/>
              </a:rPr>
              <a:t>н</a:t>
            </a:r>
            <a:r>
              <a:rPr sz="1200" spc="-15" dirty="0">
                <a:latin typeface="Corbel"/>
                <a:cs typeface="Corbel"/>
              </a:rPr>
              <a:t>а</a:t>
            </a:r>
            <a:r>
              <a:rPr sz="1200" spc="5" dirty="0">
                <a:latin typeface="Corbel"/>
                <a:cs typeface="Corbel"/>
              </a:rPr>
              <a:t>м</a:t>
            </a:r>
            <a:r>
              <a:rPr sz="1200" dirty="0">
                <a:latin typeface="Corbel"/>
                <a:cs typeface="Corbel"/>
              </a:rPr>
              <a:t>е</a:t>
            </a:r>
            <a:r>
              <a:rPr sz="1200" spc="-5" dirty="0">
                <a:latin typeface="Corbel"/>
                <a:cs typeface="Corbel"/>
              </a:rPr>
              <a:t>ч</a:t>
            </a:r>
            <a:r>
              <a:rPr sz="1200" spc="-15" dirty="0">
                <a:latin typeface="Corbel"/>
                <a:cs typeface="Corbel"/>
              </a:rPr>
              <a:t>а</a:t>
            </a:r>
            <a:r>
              <a:rPr sz="1200" spc="5" dirty="0">
                <a:latin typeface="Corbel"/>
                <a:cs typeface="Corbel"/>
              </a:rPr>
              <a:t>ю</a:t>
            </a:r>
            <a:r>
              <a:rPr sz="1200" dirty="0">
                <a:latin typeface="Corbel"/>
                <a:cs typeface="Corbel"/>
              </a:rPr>
              <a:t>т</a:t>
            </a:r>
            <a:r>
              <a:rPr sz="1200" spc="-25" dirty="0">
                <a:latin typeface="Corbel"/>
                <a:cs typeface="Corbel"/>
              </a:rPr>
              <a:t>с</a:t>
            </a:r>
            <a:r>
              <a:rPr sz="1200" dirty="0">
                <a:latin typeface="Corbel"/>
                <a:cs typeface="Corbel"/>
              </a:rPr>
              <a:t>я  пути</a:t>
            </a:r>
          </a:p>
          <a:p>
            <a:pPr marL="1270" algn="ctr">
              <a:lnSpc>
                <a:spcPts val="1240"/>
              </a:lnSpc>
            </a:pPr>
            <a:r>
              <a:rPr sz="1200" spc="-10" dirty="0">
                <a:latin typeface="Corbel"/>
                <a:cs typeface="Corbel"/>
              </a:rPr>
              <a:t>реализации</a:t>
            </a:r>
            <a:endParaRPr sz="1200" dirty="0">
              <a:latin typeface="Corbel"/>
              <a:cs typeface="Corbel"/>
            </a:endParaRPr>
          </a:p>
          <a:p>
            <a:pPr algn="ctr">
              <a:lnSpc>
                <a:spcPts val="1320"/>
              </a:lnSpc>
            </a:pPr>
            <a:r>
              <a:rPr sz="1200" dirty="0">
                <a:latin typeface="Corbel"/>
                <a:cs typeface="Corbel"/>
              </a:rPr>
              <a:t>этой</a:t>
            </a:r>
          </a:p>
          <a:p>
            <a:pPr marL="12700" marR="5080" indent="121920">
              <a:lnSpc>
                <a:spcPts val="1320"/>
              </a:lnSpc>
              <a:spcBef>
                <a:spcPts val="85"/>
              </a:spcBef>
            </a:pPr>
            <a:r>
              <a:rPr sz="1200" spc="-5" dirty="0">
                <a:latin typeface="Corbel"/>
                <a:cs typeface="Corbel"/>
              </a:rPr>
              <a:t>проблемы </a:t>
            </a:r>
            <a:r>
              <a:rPr sz="1200" dirty="0">
                <a:latin typeface="Corbel"/>
                <a:cs typeface="Corbel"/>
              </a:rPr>
              <a:t> </a:t>
            </a:r>
            <a:r>
              <a:rPr sz="1200" spc="-10" dirty="0">
                <a:latin typeface="Corbel"/>
                <a:cs typeface="Corbel"/>
              </a:rPr>
              <a:t>ч</a:t>
            </a:r>
            <a:r>
              <a:rPr sz="1200" dirty="0">
                <a:latin typeface="Corbel"/>
                <a:cs typeface="Corbel"/>
              </a:rPr>
              <a:t>е</a:t>
            </a:r>
            <a:r>
              <a:rPr sz="1200" spc="10" dirty="0">
                <a:latin typeface="Corbel"/>
                <a:cs typeface="Corbel"/>
              </a:rPr>
              <a:t>р</a:t>
            </a:r>
            <a:r>
              <a:rPr sz="1200" dirty="0">
                <a:latin typeface="Corbel"/>
                <a:cs typeface="Corbel"/>
              </a:rPr>
              <a:t>ез</a:t>
            </a:r>
            <a:r>
              <a:rPr sz="1200" spc="-10" dirty="0">
                <a:latin typeface="Corbel"/>
                <a:cs typeface="Corbel"/>
              </a:rPr>
              <a:t> </a:t>
            </a:r>
            <a:r>
              <a:rPr sz="1200" dirty="0">
                <a:latin typeface="Corbel"/>
                <a:cs typeface="Corbel"/>
              </a:rPr>
              <a:t>у</a:t>
            </a:r>
            <a:r>
              <a:rPr sz="1200" spc="-10" dirty="0">
                <a:latin typeface="Corbel"/>
                <a:cs typeface="Corbel"/>
              </a:rPr>
              <a:t>ч</a:t>
            </a:r>
            <a:r>
              <a:rPr sz="1200" spc="-15" dirty="0">
                <a:latin typeface="Corbel"/>
                <a:cs typeface="Corbel"/>
              </a:rPr>
              <a:t>а</a:t>
            </a:r>
            <a:r>
              <a:rPr sz="1200" spc="-5" dirty="0">
                <a:latin typeface="Corbel"/>
                <a:cs typeface="Corbel"/>
              </a:rPr>
              <a:t>ст</a:t>
            </a:r>
            <a:r>
              <a:rPr sz="1200" spc="-10" dirty="0">
                <a:latin typeface="Corbel"/>
                <a:cs typeface="Corbel"/>
              </a:rPr>
              <a:t>и</a:t>
            </a:r>
            <a:r>
              <a:rPr sz="1200" dirty="0">
                <a:latin typeface="Corbel"/>
                <a:cs typeface="Corbel"/>
              </a:rPr>
              <a:t>е  в</a:t>
            </a:r>
            <a:r>
              <a:rPr sz="1200" spc="-10" dirty="0">
                <a:latin typeface="Corbel"/>
                <a:cs typeface="Corbel"/>
              </a:rPr>
              <a:t> социально</a:t>
            </a:r>
            <a:endParaRPr sz="1200" dirty="0">
              <a:latin typeface="Corbel"/>
              <a:cs typeface="Corbel"/>
            </a:endParaRPr>
          </a:p>
          <a:p>
            <a:pPr marL="180340" marR="136525" indent="-36830">
              <a:lnSpc>
                <a:spcPts val="1320"/>
              </a:lnSpc>
              <a:spcBef>
                <a:spcPts val="5"/>
              </a:spcBef>
            </a:pPr>
            <a:r>
              <a:rPr sz="1200" spc="-15" dirty="0">
                <a:latin typeface="Corbel"/>
                <a:cs typeface="Corbel"/>
              </a:rPr>
              <a:t>з</a:t>
            </a:r>
            <a:r>
              <a:rPr sz="1200" spc="5" dirty="0">
                <a:latin typeface="Corbel"/>
                <a:cs typeface="Corbel"/>
              </a:rPr>
              <a:t>н</a:t>
            </a:r>
            <a:r>
              <a:rPr sz="1200" spc="-15" dirty="0">
                <a:latin typeface="Corbel"/>
                <a:cs typeface="Corbel"/>
              </a:rPr>
              <a:t>а</a:t>
            </a:r>
            <a:r>
              <a:rPr sz="1200" spc="-10" dirty="0">
                <a:latin typeface="Corbel"/>
                <a:cs typeface="Corbel"/>
              </a:rPr>
              <a:t>чи</a:t>
            </a:r>
            <a:r>
              <a:rPr sz="1200" spc="5" dirty="0">
                <a:latin typeface="Corbel"/>
                <a:cs typeface="Corbel"/>
              </a:rPr>
              <a:t>мо</a:t>
            </a:r>
            <a:r>
              <a:rPr sz="1200" dirty="0">
                <a:latin typeface="Corbel"/>
                <a:cs typeface="Corbel"/>
              </a:rPr>
              <a:t>м  проекте.</a:t>
            </a:r>
          </a:p>
        </p:txBody>
      </p:sp>
      <p:sp>
        <p:nvSpPr>
          <p:cNvPr id="47" name="object 24"/>
          <p:cNvSpPr txBox="1"/>
          <p:nvPr/>
        </p:nvSpPr>
        <p:spPr>
          <a:xfrm>
            <a:off x="7473188" y="2255901"/>
            <a:ext cx="962660" cy="70108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79375" marR="70485" indent="-1905" algn="ctr">
              <a:lnSpc>
                <a:spcPct val="91200"/>
              </a:lnSpc>
              <a:spcBef>
                <a:spcPts val="225"/>
              </a:spcBef>
            </a:pPr>
            <a:r>
              <a:rPr sz="1200" spc="-5" dirty="0">
                <a:latin typeface="Corbel"/>
                <a:cs typeface="Corbel"/>
              </a:rPr>
              <a:t>Выбор </a:t>
            </a:r>
            <a:r>
              <a:rPr sz="1200" dirty="0">
                <a:latin typeface="Corbel"/>
                <a:cs typeface="Corbel"/>
              </a:rPr>
              <a:t> </a:t>
            </a:r>
            <a:r>
              <a:rPr sz="1200" spc="-10" dirty="0">
                <a:latin typeface="Corbel"/>
                <a:cs typeface="Corbel"/>
              </a:rPr>
              <a:t>социально </a:t>
            </a:r>
            <a:r>
              <a:rPr sz="1200" spc="-5" dirty="0">
                <a:latin typeface="Corbel"/>
                <a:cs typeface="Corbel"/>
              </a:rPr>
              <a:t> значимого </a:t>
            </a:r>
            <a:r>
              <a:rPr sz="1200" dirty="0">
                <a:latin typeface="Corbel"/>
                <a:cs typeface="Corbel"/>
              </a:rPr>
              <a:t> </a:t>
            </a:r>
            <a:r>
              <a:rPr sz="1200" dirty="0" err="1">
                <a:latin typeface="Corbel"/>
                <a:cs typeface="Corbel"/>
              </a:rPr>
              <a:t>п</a:t>
            </a:r>
            <a:r>
              <a:rPr sz="1200" spc="5" dirty="0" err="1">
                <a:latin typeface="Corbel"/>
                <a:cs typeface="Corbel"/>
              </a:rPr>
              <a:t>ро</a:t>
            </a:r>
            <a:r>
              <a:rPr sz="1200" dirty="0" err="1">
                <a:latin typeface="Corbel"/>
                <a:cs typeface="Corbel"/>
              </a:rPr>
              <a:t>е</a:t>
            </a:r>
            <a:r>
              <a:rPr sz="1200" spc="5" dirty="0" err="1">
                <a:latin typeface="Corbel"/>
                <a:cs typeface="Corbel"/>
              </a:rPr>
              <a:t>к</a:t>
            </a:r>
            <a:r>
              <a:rPr sz="1200" dirty="0" err="1">
                <a:latin typeface="Corbel"/>
                <a:cs typeface="Corbel"/>
              </a:rPr>
              <a:t>та</a:t>
            </a:r>
            <a:r>
              <a:rPr sz="1200" spc="-40" dirty="0">
                <a:latin typeface="Corbel"/>
                <a:cs typeface="Corbel"/>
              </a:rPr>
              <a:t> </a:t>
            </a:r>
            <a:r>
              <a:rPr lang="ru-RU" sz="1200" spc="-40" dirty="0" smtClean="0">
                <a:latin typeface="Corbel"/>
                <a:cs typeface="Corbel"/>
              </a:rPr>
              <a:t>.</a:t>
            </a:r>
            <a:endParaRPr sz="1200" dirty="0">
              <a:latin typeface="Corbel"/>
              <a:cs typeface="Corbel"/>
            </a:endParaRPr>
          </a:p>
        </p:txBody>
      </p:sp>
      <p:sp>
        <p:nvSpPr>
          <p:cNvPr id="48" name="object 34"/>
          <p:cNvSpPr txBox="1"/>
          <p:nvPr/>
        </p:nvSpPr>
        <p:spPr>
          <a:xfrm>
            <a:off x="5405373" y="5226558"/>
            <a:ext cx="1009650" cy="7651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35" algn="ctr">
              <a:lnSpc>
                <a:spcPts val="1030"/>
              </a:lnSpc>
              <a:spcBef>
                <a:spcPts val="110"/>
              </a:spcBef>
            </a:pPr>
            <a:r>
              <a:rPr sz="900" u="sng" spc="5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Реализация</a:t>
            </a:r>
            <a:endParaRPr sz="900" dirty="0">
              <a:latin typeface="Corbel"/>
              <a:cs typeface="Corbel"/>
            </a:endParaRPr>
          </a:p>
          <a:p>
            <a:pPr algn="ctr">
              <a:lnSpc>
                <a:spcPts val="1030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проектов</a:t>
            </a:r>
            <a:endParaRPr sz="900" dirty="0">
              <a:latin typeface="Corbel"/>
              <a:cs typeface="Corbel"/>
            </a:endParaRPr>
          </a:p>
          <a:p>
            <a:pPr marL="12700" marR="5080" algn="ctr">
              <a:lnSpc>
                <a:spcPts val="980"/>
              </a:lnSpc>
              <a:spcBef>
                <a:spcPts val="430"/>
              </a:spcBef>
            </a:pPr>
            <a:r>
              <a:rPr sz="900" u="sng" spc="10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Р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е</a:t>
            </a:r>
            <a:r>
              <a:rPr sz="900" u="sng" spc="-5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з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ул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ь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тат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ы</a:t>
            </a:r>
            <a:r>
              <a:rPr sz="900" u="sng" spc="-55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у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ч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ас</a:t>
            </a:r>
            <a:r>
              <a:rPr sz="900" u="sng" spc="-15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ти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я </a:t>
            </a:r>
            <a:r>
              <a:rPr sz="900" dirty="0">
                <a:latin typeface="Corbel"/>
                <a:cs typeface="Corbel"/>
              </a:rPr>
              <a:t> 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в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конкурсах</a:t>
            </a:r>
            <a:endParaRPr sz="900" dirty="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endParaRPr sz="900" dirty="0">
              <a:latin typeface="Corbel"/>
              <a:cs typeface="Corbel"/>
            </a:endParaRPr>
          </a:p>
        </p:txBody>
      </p:sp>
      <p:sp>
        <p:nvSpPr>
          <p:cNvPr id="49" name="object 29"/>
          <p:cNvSpPr txBox="1"/>
          <p:nvPr/>
        </p:nvSpPr>
        <p:spPr>
          <a:xfrm>
            <a:off x="6970014" y="5174056"/>
            <a:ext cx="1459230" cy="12122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31445" marR="121920" algn="ctr">
              <a:lnSpc>
                <a:spcPct val="91200"/>
              </a:lnSpc>
              <a:spcBef>
                <a:spcPts val="229"/>
              </a:spcBef>
            </a:pPr>
            <a:r>
              <a:rPr sz="1200" spc="-10" dirty="0">
                <a:latin typeface="Corbel"/>
                <a:cs typeface="Corbel"/>
              </a:rPr>
              <a:t>Взаимодействие</a:t>
            </a:r>
            <a:r>
              <a:rPr sz="1200" spc="-50" dirty="0">
                <a:latin typeface="Corbel"/>
                <a:cs typeface="Corbel"/>
              </a:rPr>
              <a:t> </a:t>
            </a:r>
            <a:r>
              <a:rPr sz="1200" dirty="0">
                <a:latin typeface="Corbel"/>
                <a:cs typeface="Corbel"/>
              </a:rPr>
              <a:t>с </a:t>
            </a:r>
            <a:r>
              <a:rPr sz="1200" spc="-225" dirty="0">
                <a:latin typeface="Corbel"/>
                <a:cs typeface="Corbel"/>
              </a:rPr>
              <a:t> </a:t>
            </a:r>
            <a:r>
              <a:rPr sz="1200" spc="-10" dirty="0">
                <a:latin typeface="Corbel"/>
                <a:cs typeface="Corbel"/>
              </a:rPr>
              <a:t>администрацией, </a:t>
            </a:r>
            <a:r>
              <a:rPr sz="1200" spc="-5" dirty="0">
                <a:latin typeface="Corbel"/>
                <a:cs typeface="Corbel"/>
              </a:rPr>
              <a:t> </a:t>
            </a:r>
            <a:r>
              <a:rPr sz="1200" spc="-10" dirty="0">
                <a:latin typeface="Corbel"/>
                <a:cs typeface="Corbel"/>
              </a:rPr>
              <a:t>депутатами, </a:t>
            </a:r>
            <a:r>
              <a:rPr sz="1200" spc="-5" dirty="0">
                <a:latin typeface="Corbel"/>
                <a:cs typeface="Corbel"/>
              </a:rPr>
              <a:t> </a:t>
            </a:r>
            <a:r>
              <a:rPr sz="1200" spc="-10" dirty="0">
                <a:latin typeface="Corbel"/>
                <a:cs typeface="Corbel"/>
              </a:rPr>
              <a:t>социально</a:t>
            </a:r>
            <a:endParaRPr sz="1200">
              <a:latin typeface="Corbel"/>
              <a:cs typeface="Corbel"/>
            </a:endParaRPr>
          </a:p>
          <a:p>
            <a:pPr algn="ctr">
              <a:lnSpc>
                <a:spcPts val="1260"/>
              </a:lnSpc>
            </a:pPr>
            <a:r>
              <a:rPr sz="1200" spc="-5" dirty="0">
                <a:latin typeface="Corbel"/>
                <a:cs typeface="Corbel"/>
              </a:rPr>
              <a:t>ориентированным</a:t>
            </a:r>
            <a:endParaRPr sz="1200">
              <a:latin typeface="Corbel"/>
              <a:cs typeface="Corbel"/>
            </a:endParaRPr>
          </a:p>
          <a:p>
            <a:pPr marL="5080" algn="ctr">
              <a:lnSpc>
                <a:spcPts val="1320"/>
              </a:lnSpc>
            </a:pPr>
            <a:r>
              <a:rPr sz="1200" spc="-5" dirty="0">
                <a:latin typeface="Corbel"/>
                <a:cs typeface="Corbel"/>
              </a:rPr>
              <a:t>бизнесом</a:t>
            </a:r>
            <a:r>
              <a:rPr sz="1200" spc="-25" dirty="0">
                <a:latin typeface="Corbel"/>
                <a:cs typeface="Corbel"/>
              </a:rPr>
              <a:t> </a:t>
            </a:r>
            <a:r>
              <a:rPr sz="1200" dirty="0">
                <a:latin typeface="Corbel"/>
                <a:cs typeface="Corbel"/>
              </a:rPr>
              <a:t>для</a:t>
            </a:r>
            <a:endParaRPr sz="1200">
              <a:latin typeface="Corbel"/>
              <a:cs typeface="Corbel"/>
            </a:endParaRPr>
          </a:p>
          <a:p>
            <a:pPr algn="ctr">
              <a:lnSpc>
                <a:spcPts val="1380"/>
              </a:lnSpc>
            </a:pPr>
            <a:r>
              <a:rPr sz="1200" spc="-10" dirty="0">
                <a:latin typeface="Corbel"/>
                <a:cs typeface="Corbel"/>
              </a:rPr>
              <a:t>реализации</a:t>
            </a:r>
            <a:r>
              <a:rPr sz="1200" dirty="0">
                <a:latin typeface="Corbel"/>
                <a:cs typeface="Corbel"/>
              </a:rPr>
              <a:t> проектов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50" name="object 40"/>
          <p:cNvSpPr txBox="1"/>
          <p:nvPr/>
        </p:nvSpPr>
        <p:spPr>
          <a:xfrm>
            <a:off x="2057400" y="5638800"/>
            <a:ext cx="215265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13690">
              <a:lnSpc>
                <a:spcPct val="100000"/>
              </a:lnSpc>
              <a:spcBef>
                <a:spcPts val="105"/>
              </a:spcBef>
            </a:pPr>
            <a:r>
              <a:rPr sz="1600" b="1" dirty="0" err="1">
                <a:solidFill>
                  <a:srgbClr val="FFFFFF"/>
                </a:solidFill>
                <a:latin typeface="Corbel"/>
                <a:cs typeface="Corbel"/>
              </a:rPr>
              <a:t>П</a:t>
            </a:r>
            <a:r>
              <a:rPr sz="1600" b="1" spc="-55" dirty="0" err="1">
                <a:solidFill>
                  <a:srgbClr val="FFFFFF"/>
                </a:solidFill>
                <a:latin typeface="Corbel"/>
                <a:cs typeface="Corbel"/>
              </a:rPr>
              <a:t>о</a:t>
            </a:r>
            <a:r>
              <a:rPr sz="1600" b="1" spc="-30" dirty="0" err="1">
                <a:solidFill>
                  <a:srgbClr val="FFFFFF"/>
                </a:solidFill>
                <a:latin typeface="Corbel"/>
                <a:cs typeface="Corbel"/>
              </a:rPr>
              <a:t>д</a:t>
            </a:r>
            <a:r>
              <a:rPr sz="1600" b="1" spc="-5" dirty="0" err="1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1600" b="1" spc="-10" dirty="0" err="1">
                <a:solidFill>
                  <a:srgbClr val="FFFFFF"/>
                </a:solidFill>
                <a:latin typeface="Corbel"/>
                <a:cs typeface="Corbel"/>
              </a:rPr>
              <a:t>е</a:t>
            </a:r>
            <a:r>
              <a:rPr sz="1600" b="1" spc="-30" dirty="0" err="1">
                <a:solidFill>
                  <a:srgbClr val="FFFFFF"/>
                </a:solidFill>
                <a:latin typeface="Corbel"/>
                <a:cs typeface="Corbel"/>
              </a:rPr>
              <a:t>д</a:t>
            </a:r>
            <a:r>
              <a:rPr sz="1600" b="1" spc="-10" dirty="0" err="1">
                <a:solidFill>
                  <a:srgbClr val="FFFFFF"/>
                </a:solidFill>
                <a:latin typeface="Corbel"/>
                <a:cs typeface="Corbel"/>
              </a:rPr>
              <a:t>е</a:t>
            </a:r>
            <a:r>
              <a:rPr sz="1600" b="1" dirty="0" err="1">
                <a:solidFill>
                  <a:srgbClr val="FFFFFF"/>
                </a:solidFill>
                <a:latin typeface="Corbel"/>
                <a:cs typeface="Corbel"/>
              </a:rPr>
              <a:t>ние</a:t>
            </a:r>
            <a:r>
              <a:rPr sz="1600" b="1" dirty="0">
                <a:solidFill>
                  <a:srgbClr val="FFFFFF"/>
                </a:solidFill>
                <a:latin typeface="Corbel"/>
                <a:cs typeface="Corbel"/>
              </a:rPr>
              <a:t>  </a:t>
            </a:r>
            <a:r>
              <a:rPr sz="1600" b="1" spc="-5" dirty="0" err="1" smtClean="0">
                <a:solidFill>
                  <a:srgbClr val="FFFFFF"/>
                </a:solidFill>
                <a:latin typeface="Corbel"/>
                <a:cs typeface="Corbel"/>
              </a:rPr>
              <a:t>итогов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5"/>
          <p:cNvSpPr txBox="1">
            <a:spLocks noGrp="1"/>
          </p:cNvSpPr>
          <p:nvPr>
            <p:ph type="title"/>
          </p:nvPr>
        </p:nvSpPr>
        <p:spPr>
          <a:xfrm>
            <a:off x="1122680" y="189687"/>
            <a:ext cx="67259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</a:t>
            </a:r>
            <a:r>
              <a:rPr sz="2400" b="1" spc="-1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sz="2400" b="1" spc="-15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sz="2400" b="1" spc="-1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2400" b="1" spc="-17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2400" b="1" spc="-9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2400" b="1" spc="5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2400" b="1" spc="-2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2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2400" b="1" spc="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2400" b="1" spc="-14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400" b="1" spc="-1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2400" b="1" spc="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2400" b="1" spc="-1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2400" b="1" spc="-1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30"/>
          <p:cNvSpPr txBox="1"/>
          <p:nvPr/>
        </p:nvSpPr>
        <p:spPr>
          <a:xfrm>
            <a:off x="1143000" y="762000"/>
            <a:ext cx="7710805" cy="11958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2000" b="1" spc="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sz="2000" b="1" spc="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b="1" spc="-1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ru-RU" sz="2000" b="1" spc="-10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sz="2000" b="1" spc="-1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20" dirty="0" err="1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sz="2000" b="1" spc="35" dirty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проведен капитальный ремонт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помещения фойе, спортивного зала и  зрительного зала в здании </a:t>
            </a:r>
            <a:r>
              <a:rPr sz="2000" b="1" spc="-5" dirty="0" err="1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Дом</a:t>
            </a:r>
            <a:r>
              <a:rPr lang="ru-RU" sz="2000" b="1" spc="-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b="1" spc="-1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25" dirty="0" err="1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2000" b="1" spc="-25" dirty="0" err="1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ультуры</a:t>
            </a:r>
            <a:r>
              <a:rPr lang="ru-RU" sz="2000" b="1" spc="-1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 с.Тимирязево по Нац.проекту.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600" b="1" spc="-15" dirty="0" smtClean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endParaRPr sz="1600" dirty="0">
              <a:latin typeface="Corbel"/>
              <a:cs typeface="Corbel"/>
            </a:endParaRPr>
          </a:p>
        </p:txBody>
      </p:sp>
      <p:pic>
        <p:nvPicPr>
          <p:cNvPr id="6" name="Picture 2" descr="F:\Изображение\Новая папка (2)\_dsc00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071678"/>
            <a:ext cx="2436876" cy="18288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000240"/>
            <a:ext cx="2666999" cy="20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214554"/>
            <a:ext cx="2400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F:\Изображение\Новая папка\Входная групп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357694"/>
            <a:ext cx="2336800" cy="1905000"/>
          </a:xfrm>
          <a:prstGeom prst="rect">
            <a:avLst/>
          </a:prstGeom>
          <a:noFill/>
        </p:spPr>
      </p:pic>
      <p:pic>
        <p:nvPicPr>
          <p:cNvPr id="10" name="Picture 3" descr="F:\Изображение\JNED61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4286256"/>
            <a:ext cx="2971800" cy="2224206"/>
          </a:xfrm>
          <a:prstGeom prst="rect">
            <a:avLst/>
          </a:prstGeom>
          <a:noFill/>
        </p:spPr>
      </p:pic>
      <p:pic>
        <p:nvPicPr>
          <p:cNvPr id="11" name="Picture 5" descr="I:\DCIM\113NIKON\DSCN31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40" y="4429132"/>
            <a:ext cx="2286000" cy="200570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14400" y="2057400"/>
            <a:ext cx="46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7620" y="2143116"/>
            <a:ext cx="46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16" y="2428868"/>
            <a:ext cx="46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56388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После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1934" y="578645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После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6578" y="464344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После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6"/>
          <p:cNvSpPr txBox="1">
            <a:spLocks noGrp="1"/>
          </p:cNvSpPr>
          <p:nvPr>
            <p:ph type="title"/>
          </p:nvPr>
        </p:nvSpPr>
        <p:spPr>
          <a:xfrm>
            <a:off x="322275" y="159461"/>
            <a:ext cx="4132579" cy="1377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69545">
              <a:lnSpc>
                <a:spcPct val="100800"/>
              </a:lnSpc>
              <a:spcBef>
                <a:spcPts val="75"/>
              </a:spcBef>
            </a:pPr>
            <a:r>
              <a:rPr sz="2000" b="1" spc="-60" dirty="0" smtClean="0">
                <a:solidFill>
                  <a:srgbClr val="FF0000"/>
                </a:solidFill>
                <a:latin typeface="Corbel"/>
                <a:cs typeface="Corbel"/>
              </a:rPr>
              <a:t>РЕЗУЛЬТАТЫ</a:t>
            </a:r>
            <a:r>
              <a:rPr sz="2000" b="1" spc="-10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orbel"/>
                <a:cs typeface="Corbel"/>
              </a:rPr>
              <a:t>: 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400" b="1" spc="-5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еализ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ован</a:t>
            </a:r>
            <a:r>
              <a:rPr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1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устройству </a:t>
            </a:r>
            <a:r>
              <a:rPr sz="1400" b="1" spc="-1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детских</a:t>
            </a:r>
            <a:r>
              <a:rPr sz="1400" b="1" spc="-1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sz="1400" b="1" spc="-5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спортивных</a:t>
            </a:r>
            <a:r>
              <a:rPr sz="1400" b="1" spc="-5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-5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площадок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д.Городок, д.Запрудново и с.Тимирязево, чистоту и порядок  поддерживают  активные жители.</a:t>
            </a:r>
            <a: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  <a:t/>
            </a:r>
            <a:b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</a:br>
            <a: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endParaRPr sz="1200" dirty="0">
              <a:latin typeface="Corbel"/>
              <a:cs typeface="Corbel"/>
            </a:endParaRPr>
          </a:p>
        </p:txBody>
      </p:sp>
      <p:sp>
        <p:nvSpPr>
          <p:cNvPr id="5" name="object 10"/>
          <p:cNvSpPr txBox="1"/>
          <p:nvPr/>
        </p:nvSpPr>
        <p:spPr>
          <a:xfrm>
            <a:off x="5334000" y="457200"/>
            <a:ext cx="3198495" cy="889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>
              <a:lnSpc>
                <a:spcPct val="100000"/>
              </a:lnSpc>
              <a:spcBef>
                <a:spcPts val="100"/>
              </a:spcBef>
            </a:pPr>
            <a:r>
              <a:rPr lang="ru-RU" sz="1900" spc="-5" dirty="0" smtClean="0">
                <a:solidFill>
                  <a:srgbClr val="C00000"/>
                </a:solidFill>
                <a:latin typeface="Corbel"/>
                <a:cs typeface="Corbel"/>
              </a:rPr>
              <a:t>В </a:t>
            </a:r>
            <a:r>
              <a:rPr sz="1900" spc="-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900" spc="-5" dirty="0" err="1">
                <a:solidFill>
                  <a:srgbClr val="C00000"/>
                </a:solidFill>
                <a:latin typeface="Corbel"/>
                <a:cs typeface="Corbel"/>
              </a:rPr>
              <a:t>реализации</a:t>
            </a:r>
            <a:r>
              <a:rPr sz="1900" spc="-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900" spc="-5" dirty="0" smtClean="0">
                <a:solidFill>
                  <a:srgbClr val="C00000"/>
                </a:solidFill>
                <a:latin typeface="Corbel"/>
                <a:cs typeface="Corbel"/>
              </a:rPr>
              <a:t> проекта трудовое участие  приняли  </a:t>
            </a:r>
            <a:r>
              <a:rPr lang="ru-RU" sz="1900" spc="-3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sz="1900" spc="-35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900" spc="-3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900" spc="-10" dirty="0" err="1" smtClean="0">
                <a:solidFill>
                  <a:srgbClr val="C00000"/>
                </a:solidFill>
                <a:latin typeface="Corbel"/>
                <a:cs typeface="Corbel"/>
              </a:rPr>
              <a:t>человек</a:t>
            </a:r>
            <a:endParaRPr sz="1900" dirty="0">
              <a:latin typeface="Corbel"/>
              <a:cs typeface="Corbel"/>
            </a:endParaRPr>
          </a:p>
        </p:txBody>
      </p:sp>
      <p:pic>
        <p:nvPicPr>
          <p:cNvPr id="6" name="Picture 2" descr="C:\Users\Наталья\Pictures\Новая папка\IMG_2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2235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Наталья\Pictures\Новая папка\IMG_2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600200"/>
            <a:ext cx="2443991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G:\20210805_144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324600" y="1295400"/>
            <a:ext cx="2133600" cy="2895600"/>
          </a:xfrm>
          <a:prstGeom prst="rect">
            <a:avLst/>
          </a:prstGeom>
          <a:noFill/>
        </p:spPr>
      </p:pic>
      <p:pic>
        <p:nvPicPr>
          <p:cNvPr id="9" name="Picture 2" descr="F:\Изображение\Новая папка\isCKCUa_yV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657600"/>
            <a:ext cx="1885950" cy="2514600"/>
          </a:xfrm>
          <a:prstGeom prst="rect">
            <a:avLst/>
          </a:prstGeom>
          <a:noFill/>
        </p:spPr>
      </p:pic>
      <p:pic>
        <p:nvPicPr>
          <p:cNvPr id="10" name="Рисунок 9" descr="16533062647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4200" y="3810000"/>
            <a:ext cx="2438400" cy="2257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C:\Users\Наталья\Pictures\Новая папка\IMG-20220523-WA00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3962400"/>
            <a:ext cx="3048000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-142900"/>
            <a:ext cx="9358346" cy="7000900"/>
          </a:xfrm>
          <a:prstGeom prst="rect">
            <a:avLst/>
          </a:prstGeom>
        </p:spPr>
      </p:pic>
      <p:sp>
        <p:nvSpPr>
          <p:cNvPr id="3" name="object 6"/>
          <p:cNvSpPr txBox="1">
            <a:spLocks noGrp="1"/>
          </p:cNvSpPr>
          <p:nvPr>
            <p:ph type="title"/>
          </p:nvPr>
        </p:nvSpPr>
        <p:spPr>
          <a:xfrm>
            <a:off x="322275" y="159461"/>
            <a:ext cx="4106849" cy="18127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69545">
              <a:lnSpc>
                <a:spcPct val="100800"/>
              </a:lnSpc>
              <a:spcBef>
                <a:spcPts val="75"/>
              </a:spcBef>
            </a:pPr>
            <a:r>
              <a:rPr sz="2000" b="1" spc="-60" dirty="0" smtClean="0">
                <a:solidFill>
                  <a:srgbClr val="FF0000"/>
                </a:solidFill>
                <a:latin typeface="Corbel"/>
                <a:cs typeface="Corbel"/>
              </a:rPr>
              <a:t>РЕЗУЛЬТАТЫ</a:t>
            </a:r>
            <a:r>
              <a:rPr sz="2000" b="1" spc="-10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orbel"/>
                <a:cs typeface="Corbel"/>
              </a:rPr>
              <a:t>: 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400" b="1" spc="-5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еализ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ован</a:t>
            </a:r>
            <a:r>
              <a:rPr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4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«Благоустройство общественной территории у памятника воинам, павшим в годы Великой Отечественной войны (Ивановская область, 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Лухский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района, с. Тимирязево, ул.Центральная, 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д.№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68»)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чистоту и порядок  поддерживают  активные жители.</a:t>
            </a:r>
            <a: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  <a:t/>
            </a:r>
            <a:b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</a:br>
            <a: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endParaRPr sz="1200" dirty="0">
              <a:latin typeface="Corbel"/>
              <a:cs typeface="Corbel"/>
            </a:endParaRPr>
          </a:p>
        </p:txBody>
      </p:sp>
      <p:sp>
        <p:nvSpPr>
          <p:cNvPr id="5" name="object 10"/>
          <p:cNvSpPr txBox="1"/>
          <p:nvPr/>
        </p:nvSpPr>
        <p:spPr>
          <a:xfrm>
            <a:off x="3643305" y="2357430"/>
            <a:ext cx="2286017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>
              <a:lnSpc>
                <a:spcPct val="100000"/>
              </a:lnSpc>
              <a:spcBef>
                <a:spcPts val="100"/>
              </a:spcBef>
            </a:pPr>
            <a:r>
              <a:rPr lang="ru-RU" sz="1900" spc="-5" dirty="0" smtClean="0">
                <a:solidFill>
                  <a:srgbClr val="C00000"/>
                </a:solidFill>
                <a:latin typeface="Corbel"/>
                <a:cs typeface="Corbel"/>
              </a:rPr>
              <a:t>В </a:t>
            </a:r>
            <a:r>
              <a:rPr sz="1900" spc="-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900" spc="-5" dirty="0" err="1">
                <a:solidFill>
                  <a:srgbClr val="C00000"/>
                </a:solidFill>
                <a:latin typeface="Corbel"/>
                <a:cs typeface="Corbel"/>
              </a:rPr>
              <a:t>реализации</a:t>
            </a:r>
            <a:r>
              <a:rPr sz="1900" spc="-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900" spc="-5" dirty="0" smtClean="0">
                <a:solidFill>
                  <a:srgbClr val="C00000"/>
                </a:solidFill>
                <a:latin typeface="Corbel"/>
                <a:cs typeface="Corbel"/>
              </a:rPr>
              <a:t> проекта трудовое участие  приняли  </a:t>
            </a:r>
            <a:r>
              <a:rPr lang="ru-RU" sz="1900" spc="-3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sz="1900" spc="-35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900" spc="-3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900" spc="-10" dirty="0" err="1" smtClean="0">
                <a:solidFill>
                  <a:srgbClr val="C00000"/>
                </a:solidFill>
                <a:latin typeface="Corbel"/>
                <a:cs typeface="Corbel"/>
              </a:rPr>
              <a:t>человек</a:t>
            </a:r>
            <a:endParaRPr sz="1900" dirty="0">
              <a:latin typeface="Corbel"/>
              <a:cs typeface="Corbel"/>
            </a:endParaRPr>
          </a:p>
        </p:txBody>
      </p:sp>
      <p:pic>
        <p:nvPicPr>
          <p:cNvPr id="10" name="Рисунок 9" descr="16533062647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286256"/>
            <a:ext cx="2438400" cy="2257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90" name="Picture 6" descr="C:\Users\Natalya\Pictures\17134281720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285992"/>
            <a:ext cx="2443432" cy="1571636"/>
          </a:xfrm>
          <a:prstGeom prst="rect">
            <a:avLst/>
          </a:prstGeom>
          <a:noFill/>
        </p:spPr>
      </p:pic>
      <p:sp>
        <p:nvSpPr>
          <p:cNvPr id="15" name="object 6"/>
          <p:cNvSpPr txBox="1">
            <a:spLocks/>
          </p:cNvSpPr>
          <p:nvPr/>
        </p:nvSpPr>
        <p:spPr>
          <a:xfrm>
            <a:off x="4322771" y="285728"/>
            <a:ext cx="4606947" cy="15951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12700" marR="169545" lvl="0" indent="0" algn="ctr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РЕЗУЛЬТАТЫ</a:t>
            </a:r>
            <a:r>
              <a:rPr kumimoji="0" lang="ru-RU" sz="20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 </a:t>
            </a:r>
            <a:r>
              <a:rPr kumimoji="0" lang="ru-RU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: </a:t>
            </a:r>
            <a:r>
              <a:rPr kumimoji="0" lang="ru-RU" sz="1400" b="1" i="0" u="none" strike="noStrike" kern="1200" cap="none" spc="-5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Реализован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по «Благоустройство общественной территории у памятника воинам, павшим в годы Великой Отечественной войны (Ивановская область,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Лухский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района,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д.Запрудново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ул.Половинская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д.№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15»)</a:t>
            </a:r>
            <a:r>
              <a:rPr kumimoji="0" lang="ru-RU" sz="1400" b="1" i="0" u="none" strike="noStrike" kern="1200" cap="none" spc="-5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чистоту и порядок  поддерживают  активные жители.</a:t>
            </a:r>
            <a:r>
              <a:rPr kumimoji="0" lang="ru-RU" sz="1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/>
            </a:r>
            <a:br>
              <a:rPr kumimoji="0" lang="ru-RU" sz="1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</a:br>
            <a:r>
              <a:rPr kumimoji="0" lang="ru-RU" sz="1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/>
              <a:ea typeface="+mj-ea"/>
              <a:cs typeface="Corbel"/>
            </a:endParaRPr>
          </a:p>
        </p:txBody>
      </p:sp>
      <p:pic>
        <p:nvPicPr>
          <p:cNvPr id="41991" name="Picture 7" descr="C:\Users\Natalya\Desktop\Нац.проект Благоустройство общественной территории\Благоустройство территории памятника ВОВ д.Запрудново\Фото до\WhatsApp Image 2024-09-20 at 15.36.1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785926"/>
            <a:ext cx="2196873" cy="2071702"/>
          </a:xfrm>
          <a:prstGeom prst="rect">
            <a:avLst/>
          </a:prstGeom>
          <a:noFill/>
        </p:spPr>
      </p:pic>
      <p:pic>
        <p:nvPicPr>
          <p:cNvPr id="41992" name="Picture 8" descr="C:\Users\Natalya\Pictures\1YqHuDTGWi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357694"/>
            <a:ext cx="2571767" cy="2166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6"/>
          <p:cNvSpPr txBox="1">
            <a:spLocks noGrp="1"/>
          </p:cNvSpPr>
          <p:nvPr>
            <p:ph type="title"/>
          </p:nvPr>
        </p:nvSpPr>
        <p:spPr>
          <a:xfrm>
            <a:off x="1643042" y="0"/>
            <a:ext cx="7215238" cy="94224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69545">
              <a:lnSpc>
                <a:spcPct val="100800"/>
              </a:lnSpc>
              <a:spcBef>
                <a:spcPts val="75"/>
              </a:spcBef>
            </a:pPr>
            <a:r>
              <a:rPr sz="2000" b="1" spc="-60" dirty="0" smtClean="0">
                <a:solidFill>
                  <a:srgbClr val="FF0000"/>
                </a:solidFill>
                <a:latin typeface="Corbel"/>
                <a:cs typeface="Corbel"/>
              </a:rPr>
              <a:t>РЕЗУЛЬТАТЫ</a:t>
            </a:r>
            <a:r>
              <a:rPr sz="2000" b="1" spc="-10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orbel"/>
                <a:cs typeface="Corbel"/>
              </a:rPr>
              <a:t>: 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400" b="1" spc="-5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еализ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ован</a:t>
            </a:r>
            <a:r>
              <a:rPr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1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Благоустройству общественной территории расположенной по адресу: Ивановская область, Лухский район, с.Тимирязево, ул.Центральная, д.№62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  <a:t/>
            </a:r>
            <a:b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</a:br>
            <a: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endParaRPr sz="1200" dirty="0">
              <a:latin typeface="Corbel"/>
              <a:cs typeface="Corbel"/>
            </a:endParaRPr>
          </a:p>
        </p:txBody>
      </p:sp>
      <p:pic>
        <p:nvPicPr>
          <p:cNvPr id="5" name="Picture 2" descr="F:\Изображение\Новый рисун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928670"/>
            <a:ext cx="3200400" cy="2499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ject 6"/>
          <p:cNvSpPr txBox="1">
            <a:spLocks/>
          </p:cNvSpPr>
          <p:nvPr/>
        </p:nvSpPr>
        <p:spPr>
          <a:xfrm>
            <a:off x="5440017" y="1142984"/>
            <a:ext cx="3703983" cy="32428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69545" lvl="0" indent="0" defTabSz="91440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5" normalizeH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kumimoji="0" lang="ru-RU" sz="1400" b="1" i="0" u="none" strike="noStrike" kern="0" cap="none" spc="-5" normalizeH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 декабрьской встречи с жителями губернатор Ивановской области Станислав Сергеевич Воскресенский отметил « Мы с вами создали программу местных инициатив, суть которой в том, что бы люди, которые неравнодушны к месту, где они живут, смогли подать заявку, победить и получить грант: кто-то во дворике на эти деньги ставит спортивную площадку, кто-то детскую площадку, кто-то асфальтирует. Но люди это решают сами, это очень важно, что жители сами оприделяеют, что делать. Я считаю, что это активность мы должны поддержать.»</a:t>
            </a:r>
            <a:r>
              <a:rPr kumimoji="0" lang="ru-RU" sz="1200" b="1" i="0" u="none" strike="noStrike" kern="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/>
            </a:r>
            <a:br>
              <a:rPr kumimoji="0" lang="ru-RU" sz="1200" b="1" i="0" u="none" strike="noStrike" kern="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</a:br>
            <a:r>
              <a:rPr kumimoji="0" lang="ru-RU" sz="1200" b="1" i="0" u="none" strike="noStrike" kern="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 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1C4752"/>
              </a:solidFill>
              <a:effectLst/>
              <a:uLnTx/>
              <a:uFillTx/>
              <a:latin typeface="Corbel"/>
              <a:ea typeface="+mj-ea"/>
              <a:cs typeface="Corbe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8794" y="1643050"/>
            <a:ext cx="46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Natalya\Downloads\IMG-20240822-WA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643314"/>
            <a:ext cx="3611025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785918" y="607220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После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-142900"/>
            <a:ext cx="9358346" cy="7000900"/>
          </a:xfrm>
          <a:prstGeom prst="rect">
            <a:avLst/>
          </a:prstGeom>
        </p:spPr>
      </p:pic>
      <p:sp>
        <p:nvSpPr>
          <p:cNvPr id="3" name="object 6"/>
          <p:cNvSpPr txBox="1">
            <a:spLocks noGrp="1"/>
          </p:cNvSpPr>
          <p:nvPr>
            <p:ph type="title"/>
          </p:nvPr>
        </p:nvSpPr>
        <p:spPr>
          <a:xfrm>
            <a:off x="322275" y="159461"/>
            <a:ext cx="4106849" cy="18127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69545">
              <a:lnSpc>
                <a:spcPct val="100800"/>
              </a:lnSpc>
              <a:spcBef>
                <a:spcPts val="75"/>
              </a:spcBef>
            </a:pPr>
            <a:r>
              <a:rPr sz="2000" b="1" spc="-60" dirty="0" smtClean="0">
                <a:solidFill>
                  <a:srgbClr val="FF0000"/>
                </a:solidFill>
                <a:latin typeface="Corbel"/>
                <a:cs typeface="Corbel"/>
              </a:rPr>
              <a:t>РЕЗУЛЬТАТЫ</a:t>
            </a:r>
            <a:r>
              <a:rPr sz="2000" b="1" spc="-10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orbel"/>
                <a:cs typeface="Corbel"/>
              </a:rPr>
              <a:t>: 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400" b="1" spc="-5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еализ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ован</a:t>
            </a:r>
            <a:r>
              <a:rPr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4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«Благоустройство общественной территории у памятника воинам, павшим в годы Великой Отечественной войны (Ивановская область, 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Лухский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района, с. Тимирязево, ул.Центральная, 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д.№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68»)</a:t>
            </a:r>
            <a:r>
              <a:rPr lang="ru-RU" sz="1400" b="1" spc="-5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чистоту и порядок  поддерживают  активные жители.</a:t>
            </a:r>
            <a: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  <a:t/>
            </a:r>
            <a:b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</a:br>
            <a:r>
              <a:rPr lang="ru-RU" sz="1200" b="1" spc="-5" dirty="0" smtClean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endParaRPr sz="1200" dirty="0">
              <a:latin typeface="Corbel"/>
              <a:cs typeface="Corbel"/>
            </a:endParaRPr>
          </a:p>
        </p:txBody>
      </p:sp>
      <p:pic>
        <p:nvPicPr>
          <p:cNvPr id="41990" name="Picture 6" descr="C:\Users\Natalya\Pictures\1713428172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928802"/>
            <a:ext cx="2928958" cy="1883930"/>
          </a:xfrm>
          <a:prstGeom prst="rect">
            <a:avLst/>
          </a:prstGeom>
          <a:noFill/>
        </p:spPr>
      </p:pic>
      <p:sp>
        <p:nvSpPr>
          <p:cNvPr id="15" name="object 6"/>
          <p:cNvSpPr txBox="1">
            <a:spLocks/>
          </p:cNvSpPr>
          <p:nvPr/>
        </p:nvSpPr>
        <p:spPr>
          <a:xfrm>
            <a:off x="4322771" y="285728"/>
            <a:ext cx="4606947" cy="15951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12700" marR="169545" lvl="0" indent="0" algn="ctr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РЕЗУЛЬТАТЫ</a:t>
            </a:r>
            <a:r>
              <a:rPr kumimoji="0" lang="ru-RU" sz="20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 </a:t>
            </a:r>
            <a:r>
              <a:rPr kumimoji="0" lang="ru-RU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: </a:t>
            </a:r>
            <a:r>
              <a:rPr kumimoji="0" lang="ru-RU" sz="1400" b="1" i="0" u="none" strike="noStrike" kern="1200" cap="none" spc="-5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Реализован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по «Благоустройство общественной территории у памятника воинам, павшим в годы Великой Отечественной войны (Ивановская область,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Лухский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района,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д.Запрудново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ул.Половинская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д.№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15»)</a:t>
            </a:r>
            <a:r>
              <a:rPr kumimoji="0" lang="ru-RU" sz="1400" b="1" i="0" u="none" strike="noStrike" kern="1200" cap="none" spc="-5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чистоту и порядок  поддерживают  активные жители.</a:t>
            </a:r>
            <a:r>
              <a:rPr kumimoji="0" lang="ru-RU" sz="1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/>
            </a:r>
            <a:br>
              <a:rPr kumimoji="0" lang="ru-RU" sz="1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</a:br>
            <a:r>
              <a:rPr kumimoji="0" lang="ru-RU" sz="1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/>
              <a:ea typeface="+mj-ea"/>
              <a:cs typeface="Corbel"/>
            </a:endParaRPr>
          </a:p>
        </p:txBody>
      </p:sp>
      <p:pic>
        <p:nvPicPr>
          <p:cNvPr id="41991" name="Picture 7" descr="C:\Users\Natalya\Desktop\Нац.проект Благоустройство общественной территории\Благоустройство территории памятника ВОВ д.Запрудново\Фото до\WhatsApp Image 2024-09-20 at 15.36.1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857364"/>
            <a:ext cx="2911253" cy="207170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71538" y="2357430"/>
            <a:ext cx="46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0826" y="2214554"/>
            <a:ext cx="46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3010" name="Picture 2" descr="C:\Users\Natalya\Desktop\Нац.проект Благоустройство общественной территории\Благоустройство территории памятника ВОВ с.Тимирязево\После ремонта\WhatsApp Image 2024-10-01 at 09.00.18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14818"/>
            <a:ext cx="3333773" cy="250033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14480" y="592933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После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3012" name="Picture 4" descr="C:\Users\Natalya\Desktop\Нац.проект Благоустройство общественной территории\Благоустройство территории памятника ВОВ д.Запрудново\WhatsApp Image 2024-12-03 at 16.16.56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4143380"/>
            <a:ext cx="2928958" cy="257179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286512" y="607220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После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57356" y="152400"/>
            <a:ext cx="6981844" cy="39049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6515" rIns="0" bIns="0" rtlCol="0">
            <a:spAutoFit/>
          </a:bodyPr>
          <a:lstStyle/>
          <a:p>
            <a:pPr marL="161290">
              <a:lnSpc>
                <a:spcPts val="1345"/>
              </a:lnSpc>
              <a:spcBef>
                <a:spcPts val="445"/>
              </a:spcBef>
            </a:pPr>
            <a:r>
              <a:rPr b="1" spc="-4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b="1" spc="-1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spc="5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b="1" spc="-5" err="1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Приняли</a:t>
            </a:r>
            <a:r>
              <a:rPr b="1" spc="-5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5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участие</a:t>
            </a:r>
            <a:r>
              <a:rPr lang="ru-RU" b="1" spc="-5" dirty="0" smtClean="0">
                <a:solidFill>
                  <a:srgbClr val="001F5F"/>
                </a:solidFill>
                <a:latin typeface="Times New Roman" pitchFamily="18" charset="0"/>
                <a:cs typeface="Times New Roman" pitchFamily="18" charset="0"/>
              </a:rPr>
              <a:t>  в летних и зинних спортивных мероприятиях 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i.mycdn.me/i?r=AyH4iRPQ2q0otWIFepML2LxR69YZXHHJfLXH9VsXztfp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000108"/>
            <a:ext cx="210312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F:\Изображение\Новая папка\12июня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928670"/>
            <a:ext cx="1600200" cy="1905000"/>
          </a:xfrm>
          <a:prstGeom prst="rect">
            <a:avLst/>
          </a:prstGeom>
          <a:noFill/>
        </p:spPr>
      </p:pic>
      <p:pic>
        <p:nvPicPr>
          <p:cNvPr id="7" name="Picture 2" descr="C:\Users\Наталья\Pictures\dCpmVQ5LjV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857232"/>
            <a:ext cx="1524000" cy="194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 descr="H:\17020388440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714356"/>
            <a:ext cx="1752600" cy="1930400"/>
          </a:xfrm>
          <a:prstGeom prst="rect">
            <a:avLst/>
          </a:prstGeom>
          <a:noFill/>
        </p:spPr>
      </p:pic>
      <p:pic>
        <p:nvPicPr>
          <p:cNvPr id="9" name="Picture 2" descr="https://sun9-69.userapi.com/impg/jsIqgEbFNB9mgTMu8r6Hqq6GDLTuxqfyZeQEaQ/5IZ6I1AThJE.jpg?size=604x453&amp;quality=95&amp;sign=4c858dc5c0cd48d77ea59b3be7099532&amp;c_uniq_tag=1Fj_UZ7n6_HqKeJ3vSNuevj8iHsoo9LUkLhpDv1Nar8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3214686"/>
            <a:ext cx="2298700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F:\Изображение\Новая папка (2)\DSC026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3143248"/>
            <a:ext cx="2505075" cy="1880072"/>
          </a:xfrm>
          <a:prstGeom prst="rect">
            <a:avLst/>
          </a:prstGeom>
          <a:noFill/>
        </p:spPr>
      </p:pic>
      <p:pic>
        <p:nvPicPr>
          <p:cNvPr id="11" name="Picture 4" descr="https://sun9-50.userapi.com/impg/cHbHDOxp8KhQCiw1WwpWVbGtiWMLWr2VzcfZLw/5HsHwXmDQI0.jpg?size=453x604&amp;quality=95&amp;sign=8622b7ee23bd517240058c3fa4e8057b&amp;c_uniq_tag=tOQJhJJchDKV5KD6JkWA5vZcq_1nEKWA9breOpxvqew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7721" y="2928934"/>
            <a:ext cx="2046279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ject 2"/>
          <p:cNvSpPr txBox="1"/>
          <p:nvPr/>
        </p:nvSpPr>
        <p:spPr>
          <a:xfrm>
            <a:off x="381000" y="5334000"/>
            <a:ext cx="8011159" cy="10118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8900" marR="85090" indent="-1270" algn="ctr">
              <a:lnSpc>
                <a:spcPct val="100000"/>
              </a:lnSpc>
              <a:spcBef>
                <a:spcPts val="110"/>
              </a:spcBef>
            </a:pPr>
            <a:r>
              <a:rPr sz="1600" b="1" spc="-5" dirty="0">
                <a:solidFill>
                  <a:srgbClr val="562213"/>
                </a:solidFill>
                <a:latin typeface="Corbel"/>
                <a:cs typeface="Corbel"/>
              </a:rPr>
              <a:t>Работа </a:t>
            </a:r>
            <a:r>
              <a:rPr sz="1600" b="1" dirty="0">
                <a:solidFill>
                  <a:srgbClr val="562213"/>
                </a:solidFill>
                <a:latin typeface="Corbel"/>
                <a:cs typeface="Corbel"/>
              </a:rPr>
              <a:t>с </a:t>
            </a:r>
            <a:r>
              <a:rPr sz="1600" b="1" spc="-15" dirty="0">
                <a:solidFill>
                  <a:srgbClr val="562213"/>
                </a:solidFill>
                <a:latin typeface="Corbel"/>
                <a:cs typeface="Corbel"/>
              </a:rPr>
              <a:t>детьми </a:t>
            </a:r>
            <a:r>
              <a:rPr sz="1600" b="1" spc="5" dirty="0">
                <a:solidFill>
                  <a:srgbClr val="562213"/>
                </a:solidFill>
                <a:latin typeface="Corbel"/>
                <a:cs typeface="Corbel"/>
              </a:rPr>
              <a:t>и </a:t>
            </a:r>
            <a:r>
              <a:rPr sz="1600" b="1" spc="-5" dirty="0">
                <a:solidFill>
                  <a:srgbClr val="562213"/>
                </a:solidFill>
                <a:latin typeface="Corbel"/>
                <a:cs typeface="Corbel"/>
              </a:rPr>
              <a:t>подростками, </a:t>
            </a:r>
            <a:r>
              <a:rPr sz="1600" b="1" spc="-10" dirty="0">
                <a:solidFill>
                  <a:srgbClr val="562213"/>
                </a:solidFill>
                <a:latin typeface="Corbel"/>
                <a:cs typeface="Corbel"/>
              </a:rPr>
              <a:t>содействие </a:t>
            </a:r>
            <a:r>
              <a:rPr sz="1600" b="1" dirty="0">
                <a:solidFill>
                  <a:srgbClr val="562213"/>
                </a:solidFill>
                <a:latin typeface="Corbel"/>
                <a:cs typeface="Corbel"/>
              </a:rPr>
              <a:t>развитию </a:t>
            </a:r>
            <a:r>
              <a:rPr sz="1600" b="1" spc="-10" dirty="0">
                <a:solidFill>
                  <a:srgbClr val="562213"/>
                </a:solidFill>
                <a:latin typeface="Corbel"/>
                <a:cs typeface="Corbel"/>
              </a:rPr>
              <a:t>дошкольного, </a:t>
            </a:r>
            <a:r>
              <a:rPr sz="1600" b="1" spc="-5" dirty="0">
                <a:solidFill>
                  <a:srgbClr val="562213"/>
                </a:solidFill>
                <a:latin typeface="Corbel"/>
                <a:cs typeface="Corbel"/>
              </a:rPr>
              <a:t>школьного </a:t>
            </a:r>
            <a:r>
              <a:rPr sz="1600" b="1" spc="5" dirty="0">
                <a:solidFill>
                  <a:srgbClr val="562213"/>
                </a:solidFill>
                <a:latin typeface="Corbel"/>
                <a:cs typeface="Corbel"/>
              </a:rPr>
              <a:t>и </a:t>
            </a:r>
            <a:r>
              <a:rPr sz="1600" b="1" spc="10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1600" b="1" spc="-5" err="1">
                <a:solidFill>
                  <a:srgbClr val="562213"/>
                </a:solidFill>
                <a:latin typeface="Corbel"/>
                <a:cs typeface="Corbel"/>
              </a:rPr>
              <a:t>внешкольного</a:t>
            </a:r>
            <a:r>
              <a:rPr sz="1600" b="1" spc="-35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lang="ru-RU" sz="1600" b="1" spc="-35" dirty="0" smtClean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1600" b="1" spc="-5" smtClean="0">
                <a:solidFill>
                  <a:srgbClr val="562213"/>
                </a:solidFill>
                <a:latin typeface="Corbel"/>
                <a:cs typeface="Corbel"/>
              </a:rPr>
              <a:t>воспитания</a:t>
            </a:r>
            <a:r>
              <a:rPr lang="ru-RU" sz="1600" b="1" spc="-5" dirty="0" smtClean="0">
                <a:solidFill>
                  <a:srgbClr val="562213"/>
                </a:solidFill>
                <a:latin typeface="Corbel"/>
                <a:cs typeface="Corbel"/>
              </a:rPr>
              <a:t>; привлечение жителей к активному занятию спортом,к участию в спортивных мероприятиях.</a:t>
            </a:r>
          </a:p>
          <a:p>
            <a:pPr marL="88900" marR="85090" indent="-1270" algn="ctr">
              <a:lnSpc>
                <a:spcPct val="100000"/>
              </a:lnSpc>
              <a:spcBef>
                <a:spcPts val="110"/>
              </a:spcBef>
            </a:pP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7356" y="214290"/>
            <a:ext cx="6357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«Сохраним историю потомкам»</a:t>
            </a:r>
            <a:endParaRPr lang="ru-RU" sz="2000" dirty="0"/>
          </a:p>
        </p:txBody>
      </p:sp>
      <p:pic>
        <p:nvPicPr>
          <p:cNvPr id="5" name="Picture 4" descr="F:\Изображение\Новая папка (2)\DSCN2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357298"/>
            <a:ext cx="2540000" cy="1905000"/>
          </a:xfrm>
          <a:prstGeom prst="rect">
            <a:avLst/>
          </a:prstGeom>
          <a:noFill/>
        </p:spPr>
      </p:pic>
      <p:pic>
        <p:nvPicPr>
          <p:cNvPr id="6" name="Picture 4" descr="https://sun9-52.userapi.com/impg/0q9_wQy_EruSfjrCnn2heJaRDGTDZDEYNldaWw/CCkrYbd71Lc.jpg?size=453x604&amp;quality=95&amp;sign=dd5e4aa26286d80395a9e414d36af0bb&amp;c_uniq_tag=NrqBiPSgqL8kKJ_DfuisPrMFjb8qyof0iYzvMZId3O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219200"/>
            <a:ext cx="2781328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sun9-60.userapi.com/impg/f0vhiBUyoxhMdID4B3SXbEw8ZJSNEraVz2ICzA/TnKwMUooi_g.jpg?size=453x604&amp;quality=95&amp;sign=b833f6282f2fb6621a1bbccd3e37325a&amp;c_uniq_tag=Xk4imkM1y2n4onp4JnGkQTeSPlcX83x4BuVO6FpGilg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929066"/>
            <a:ext cx="2571744" cy="223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https://sun9-67.userapi.com/impg/VcN8p__DJ4trFgPdATrqQXpJBsRwr5ylVSmxiw/nptcVQAe9Kk.jpg?size=604x456&amp;quality=95&amp;sign=7b04738d7b8b88f7842b0c94b82e9d77&amp;c_uniq_tag=93lwZOalXAawlXVFWzLoLIx7Z2GtjZG1YBJNhEjCUjI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929066"/>
            <a:ext cx="2362200" cy="219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v6SYlBRsqvSGE4hKEqSwKXKVxXZRjTIyCd-oqfU1Rf8KoI4xn0Kl64GidVutoDr2STZ4ka6k8Youg163otd5LXdJ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6578" y="3786190"/>
            <a:ext cx="22098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3000" y="228600"/>
            <a:ext cx="7620000" cy="8585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2500" spc="-80" dirty="0" smtClean="0">
                <a:solidFill>
                  <a:srgbClr val="FF0000"/>
                </a:solidFill>
                <a:latin typeface="Corbel"/>
                <a:cs typeface="Corbel"/>
              </a:rPr>
              <a:t>РЕЗУЛЬТАТЫ</a:t>
            </a:r>
            <a:r>
              <a:rPr sz="2500" spc="-25" dirty="0" smtClean="0">
                <a:solidFill>
                  <a:srgbClr val="FF0000"/>
                </a:solidFill>
                <a:latin typeface="Corbel"/>
                <a:cs typeface="Corbel"/>
              </a:rPr>
              <a:t>: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Празднование</a:t>
            </a:r>
            <a:r>
              <a:rPr lang="ru-RU" sz="2000" spc="13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7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Дня</a:t>
            </a:r>
            <a:r>
              <a:rPr lang="ru-RU" sz="2000" spc="-2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Победы</a:t>
            </a:r>
            <a:r>
              <a:rPr lang="ru-RU" sz="2000" spc="1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Бессмертный полк,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pc="-1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«Аллея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Памяти»</a:t>
            </a:r>
            <a:r>
              <a:rPr lang="ru-RU" sz="2000" spc="-2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с.Тимирязево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Наталья\Pictures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90600"/>
            <a:ext cx="2133600" cy="2167602"/>
          </a:xfrm>
          <a:prstGeom prst="rect">
            <a:avLst/>
          </a:prstGeom>
          <a:noFill/>
        </p:spPr>
      </p:pic>
      <p:pic>
        <p:nvPicPr>
          <p:cNvPr id="6" name="Picture 2" descr="C:\Users\Наталья\Pictures\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990600"/>
            <a:ext cx="1771650" cy="2152648"/>
          </a:xfrm>
          <a:prstGeom prst="rect">
            <a:avLst/>
          </a:prstGeom>
          <a:noFill/>
        </p:spPr>
      </p:pic>
      <p:pic>
        <p:nvPicPr>
          <p:cNvPr id="7" name="Picture 2" descr="F:\Изображение\Новая папка (2)\16207380559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000108"/>
            <a:ext cx="1752600" cy="2071702"/>
          </a:xfrm>
          <a:prstGeom prst="rect">
            <a:avLst/>
          </a:prstGeom>
          <a:noFill/>
        </p:spPr>
      </p:pic>
      <p:pic>
        <p:nvPicPr>
          <p:cNvPr id="8" name="Picture 1" descr="F:\Изображение\Новая папка (2)\16207380559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1000108"/>
            <a:ext cx="1828800" cy="2071702"/>
          </a:xfrm>
          <a:prstGeom prst="rect">
            <a:avLst/>
          </a:prstGeom>
          <a:noFill/>
        </p:spPr>
      </p:pic>
      <p:pic>
        <p:nvPicPr>
          <p:cNvPr id="9" name="Picture 1" descr="C:\Users\Наталья\Pictures\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4071942"/>
            <a:ext cx="1828800" cy="2438400"/>
          </a:xfrm>
          <a:prstGeom prst="rect">
            <a:avLst/>
          </a:prstGeom>
          <a:noFill/>
        </p:spPr>
      </p:pic>
      <p:pic>
        <p:nvPicPr>
          <p:cNvPr id="10" name="Picture 4" descr="C:\Users\Наталья\Pictures\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4071942"/>
            <a:ext cx="2895599" cy="2383158"/>
          </a:xfrm>
          <a:prstGeom prst="rect">
            <a:avLst/>
          </a:prstGeom>
          <a:noFill/>
        </p:spPr>
      </p:pic>
      <p:pic>
        <p:nvPicPr>
          <p:cNvPr id="11" name="Picture 5" descr="H:\17020386143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3929066"/>
            <a:ext cx="1981200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58346" cy="7000900"/>
          </a:xfrm>
          <a:prstGeom prst="rect">
            <a:avLst/>
          </a:prstGeom>
        </p:spPr>
      </p:pic>
      <p:sp>
        <p:nvSpPr>
          <p:cNvPr id="5" name="object 6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5971540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0"/>
              </a:spcBef>
            </a:pPr>
            <a:r>
              <a:rPr sz="2800" spc="-10" dirty="0">
                <a:solidFill>
                  <a:srgbClr val="562213"/>
                </a:solidFill>
                <a:latin typeface="Corbel"/>
                <a:cs typeface="Corbel"/>
              </a:rPr>
              <a:t>Общие</a:t>
            </a:r>
            <a:r>
              <a:rPr sz="2800" spc="-20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562213"/>
                </a:solidFill>
                <a:latin typeface="Corbel"/>
                <a:cs typeface="Corbel"/>
              </a:rPr>
              <a:t>сведения</a:t>
            </a:r>
            <a:r>
              <a:rPr sz="2800" spc="-45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2800" spc="5" dirty="0">
                <a:solidFill>
                  <a:srgbClr val="562213"/>
                </a:solidFill>
                <a:latin typeface="Corbel"/>
                <a:cs typeface="Corbel"/>
              </a:rPr>
              <a:t>о</a:t>
            </a:r>
            <a:r>
              <a:rPr sz="2800" spc="-40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lang="ru-RU" sz="2800" spc="-40" dirty="0" smtClean="0">
                <a:solidFill>
                  <a:srgbClr val="562213"/>
                </a:solidFill>
                <a:latin typeface="Corbel"/>
                <a:cs typeface="Corbel"/>
              </a:rPr>
              <a:t>Тимирязевском</a:t>
            </a:r>
            <a:r>
              <a:rPr sz="2800" spc="-10" dirty="0" smtClean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2800" spc="-545" dirty="0" smtClean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2800" spc="-20" dirty="0" err="1" smtClean="0">
                <a:solidFill>
                  <a:srgbClr val="562213"/>
                </a:solidFill>
                <a:latin typeface="Corbel"/>
                <a:cs typeface="Corbel"/>
              </a:rPr>
              <a:t>сельско</a:t>
            </a:r>
            <a:r>
              <a:rPr lang="ru-RU" sz="2800" spc="-20" dirty="0" smtClean="0">
                <a:solidFill>
                  <a:srgbClr val="562213"/>
                </a:solidFill>
                <a:latin typeface="Corbel"/>
                <a:cs typeface="Corbel"/>
              </a:rPr>
              <a:t>м </a:t>
            </a:r>
            <a:r>
              <a:rPr sz="2800" spc="-20" dirty="0" smtClean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2800" spc="-10" dirty="0" err="1" smtClean="0">
                <a:solidFill>
                  <a:srgbClr val="562213"/>
                </a:solidFill>
                <a:latin typeface="Corbel"/>
                <a:cs typeface="Corbel"/>
              </a:rPr>
              <a:t>поселени</a:t>
            </a:r>
            <a:r>
              <a:rPr lang="ru-RU" sz="2800" spc="-10" dirty="0" smtClean="0">
                <a:solidFill>
                  <a:srgbClr val="562213"/>
                </a:solidFill>
                <a:latin typeface="Corbel"/>
                <a:cs typeface="Corbel"/>
              </a:rPr>
              <a:t>и</a:t>
            </a:r>
            <a:endParaRPr sz="2800" dirty="0">
              <a:latin typeface="Corbel"/>
              <a:cs typeface="Corbel"/>
            </a:endParaRPr>
          </a:p>
        </p:txBody>
      </p:sp>
      <p:pic>
        <p:nvPicPr>
          <p:cNvPr id="8" name="Рисунок 7" descr="_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1214422"/>
            <a:ext cx="2667000" cy="2000250"/>
          </a:xfrm>
          <a:prstGeom prst="rect">
            <a:avLst/>
          </a:prstGeom>
        </p:spPr>
      </p:pic>
      <p:pic>
        <p:nvPicPr>
          <p:cNvPr id="9" name="Рисунок 8" descr="939d3d776b4086e840fdb771cc74b3a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2849" y="4143380"/>
            <a:ext cx="3011151" cy="22098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33043" y="4389196"/>
            <a:ext cx="4665345" cy="18562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910" indent="-283845">
              <a:lnSpc>
                <a:spcPts val="1515"/>
              </a:lnSpc>
              <a:spcBef>
                <a:spcPts val="95"/>
              </a:spcBef>
              <a:buClr>
                <a:srgbClr val="3891A7"/>
              </a:buClr>
              <a:buSzPct val="78571"/>
              <a:buFont typeface="Segoe UI Symbol"/>
              <a:buChar char="⚫"/>
              <a:tabLst>
                <a:tab pos="295910" algn="l"/>
                <a:tab pos="296545" algn="l"/>
                <a:tab pos="2270760" algn="l"/>
              </a:tabLst>
            </a:pPr>
            <a:r>
              <a:rPr lang="ru-RU" sz="1600" b="1" spc="-4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Администрация Тимирязевского сельского поселения</a:t>
            </a:r>
            <a:endParaRPr lang="ru-RU" sz="1600" b="1" spc="6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95910" indent="-283845">
              <a:lnSpc>
                <a:spcPts val="1515"/>
              </a:lnSpc>
              <a:spcBef>
                <a:spcPts val="95"/>
              </a:spcBef>
              <a:buClr>
                <a:srgbClr val="3891A7"/>
              </a:buClr>
              <a:buSzPct val="78571"/>
              <a:buFont typeface="Segoe UI Symbol"/>
              <a:buChar char="⚫"/>
              <a:tabLst>
                <a:tab pos="295910" algn="l"/>
                <a:tab pos="296545" algn="l"/>
                <a:tab pos="2270760" algn="l"/>
              </a:tabLst>
            </a:pPr>
            <a:r>
              <a:rPr sz="1600" b="1" spc="-15" dirty="0" err="1" smtClean="0">
                <a:solidFill>
                  <a:srgbClr val="C00000"/>
                </a:solidFill>
                <a:latin typeface="Corbel"/>
                <a:cs typeface="Corbel"/>
              </a:rPr>
              <a:t>Контактная</a:t>
            </a:r>
            <a:r>
              <a:rPr sz="1600" b="1" spc="7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информация</a:t>
            </a:r>
            <a:r>
              <a:rPr sz="1600" b="1" spc="-7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30" dirty="0">
                <a:solidFill>
                  <a:srgbClr val="C00000"/>
                </a:solidFill>
                <a:latin typeface="Corbel"/>
                <a:cs typeface="Corbel"/>
              </a:rPr>
              <a:t>Тел.:</a:t>
            </a:r>
            <a:r>
              <a:rPr sz="1600" b="1" spc="2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spc="2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spc="-25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84934422181; 84934422131</a:t>
            </a:r>
            <a:endParaRPr sz="1600" dirty="0">
              <a:latin typeface="Corbel"/>
              <a:cs typeface="Corbel"/>
            </a:endParaRPr>
          </a:p>
          <a:p>
            <a:pPr marL="323215" indent="-311150">
              <a:lnSpc>
                <a:spcPct val="100000"/>
              </a:lnSpc>
              <a:spcBef>
                <a:spcPts val="280"/>
              </a:spcBef>
              <a:buClr>
                <a:srgbClr val="3891A7"/>
              </a:buClr>
              <a:buSzPct val="78571"/>
              <a:buFont typeface="Segoe UI Symbol"/>
              <a:buChar char="⚫"/>
              <a:tabLst>
                <a:tab pos="323215" algn="l"/>
                <a:tab pos="323850" algn="l"/>
                <a:tab pos="2823210" algn="l"/>
              </a:tabLst>
            </a:pPr>
            <a:r>
              <a:rPr sz="1600" b="1" spc="-10" smtClean="0">
                <a:solidFill>
                  <a:srgbClr val="C00000"/>
                </a:solidFill>
                <a:latin typeface="Corbel"/>
                <a:cs typeface="Corbel"/>
              </a:rPr>
              <a:t>Адрес</a:t>
            </a:r>
            <a:r>
              <a:rPr sz="1600" b="1" spc="55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электронной</a:t>
            </a:r>
            <a:r>
              <a:rPr sz="1600" b="1" spc="7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15" dirty="0">
                <a:solidFill>
                  <a:srgbClr val="C00000"/>
                </a:solidFill>
                <a:latin typeface="Corbel"/>
                <a:cs typeface="Corbel"/>
              </a:rPr>
              <a:t>почты	</a:t>
            </a:r>
            <a:r>
              <a:rPr lang="en-US" sz="1600" b="1" spc="15" dirty="0" smtClean="0">
                <a:solidFill>
                  <a:srgbClr val="C00000"/>
                </a:solidFill>
                <a:latin typeface="Trebuchet MS"/>
                <a:cs typeface="Trebuchet MS"/>
                <a:hlinkClick r:id="rId5"/>
              </a:rPr>
              <a:t>adm.timir@yandex.ru</a:t>
            </a:r>
            <a:r>
              <a:rPr lang="en-US" sz="1600" b="1" spc="15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endParaRPr sz="1600" dirty="0">
              <a:latin typeface="Trebuchet MS"/>
              <a:cs typeface="Trebuchet MS"/>
            </a:endParaRPr>
          </a:p>
          <a:p>
            <a:pPr marL="295910" indent="-283845">
              <a:lnSpc>
                <a:spcPct val="100000"/>
              </a:lnSpc>
              <a:spcBef>
                <a:spcPts val="265"/>
              </a:spcBef>
              <a:buClr>
                <a:srgbClr val="3891A7"/>
              </a:buClr>
              <a:buSzPct val="78571"/>
              <a:buFont typeface="Segoe UI Symbol"/>
              <a:buChar char="⚫"/>
              <a:tabLst>
                <a:tab pos="295910" algn="l"/>
                <a:tab pos="296545" algn="l"/>
              </a:tabLst>
            </a:pP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Адрес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официального</a:t>
            </a:r>
            <a:r>
              <a:rPr sz="1600" b="1" spc="4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 err="1">
                <a:solidFill>
                  <a:srgbClr val="C00000"/>
                </a:solidFill>
                <a:latin typeface="Corbel"/>
                <a:cs typeface="Corbel"/>
              </a:rPr>
              <a:t>сайта</a:t>
            </a:r>
            <a:r>
              <a:rPr sz="1600" b="1" spc="54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en-US" sz="1600" b="1" spc="-35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en-US" sz="1600" b="1" spc="-35" dirty="0" smtClean="0">
                <a:solidFill>
                  <a:srgbClr val="C00000"/>
                </a:solidFill>
                <a:latin typeface="Trebuchet MS"/>
                <a:cs typeface="Trebuchet MS"/>
                <a:hlinkClick r:id="rId6"/>
              </a:rPr>
              <a:t>https://timiryazevskoe-sp.gosuslugi.ru</a:t>
            </a:r>
            <a:r>
              <a:rPr lang="en-US" sz="1600" b="1" spc="-35" dirty="0" smtClean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071538" y="1357298"/>
            <a:ext cx="51435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Тимирязевское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сельское поселение  входит  в состав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Лухского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муниципаль-ного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района  Ивановской  области. Площадь сельского  поселения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составля-ет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18521 га.  В  состав  поселения  входит  26 населенных  пунктов.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Числен-ность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населения на 01.01.2025 года составляет 1397 человек. Орган местного  самоуправления  состоит из представительного  органа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Совета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Тимирязевс-кого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сельского поселения и исполнительного органа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Администрации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Тими-рязевского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сельского  поселения. Штат  администрации  муниципалитета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 человек.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Создано и активно работает 1ТОС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Представительный орган – Совет Тимирязевского сельского поселения -10 человек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18"/>
          <p:cNvSpPr txBox="1">
            <a:spLocks noGrp="1"/>
          </p:cNvSpPr>
          <p:nvPr>
            <p:ph type="title"/>
          </p:nvPr>
        </p:nvSpPr>
        <p:spPr>
          <a:xfrm>
            <a:off x="1447800" y="304800"/>
            <a:ext cx="7310755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500" spc="-15" dirty="0" smtClean="0">
                <a:solidFill>
                  <a:srgbClr val="562213"/>
                </a:solidFill>
                <a:latin typeface="Corbel"/>
                <a:cs typeface="Corbel"/>
              </a:rPr>
              <a:t>ВОЛОНТ</a:t>
            </a:r>
            <a:r>
              <a:rPr lang="ru-RU" sz="2500" spc="-15" dirty="0" smtClean="0">
                <a:solidFill>
                  <a:srgbClr val="562213"/>
                </a:solidFill>
                <a:latin typeface="Corbel"/>
                <a:cs typeface="Corbel"/>
              </a:rPr>
              <a:t>ЁРЫ СЕЛЬСКОГО ПОСЕЛЕНИЯ</a:t>
            </a:r>
            <a:endParaRPr sz="2500" dirty="0">
              <a:latin typeface="Corbel"/>
              <a:cs typeface="Corbel"/>
            </a:endParaRPr>
          </a:p>
        </p:txBody>
      </p:sp>
      <p:sp>
        <p:nvSpPr>
          <p:cNvPr id="5" name="object 18"/>
          <p:cNvSpPr txBox="1">
            <a:spLocks/>
          </p:cNvSpPr>
          <p:nvPr/>
        </p:nvSpPr>
        <p:spPr>
          <a:xfrm>
            <a:off x="1219200" y="838200"/>
            <a:ext cx="28956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АКЦИЯ «Крещенская вода»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object 18"/>
          <p:cNvSpPr txBox="1">
            <a:spLocks/>
          </p:cNvSpPr>
          <p:nvPr/>
        </p:nvSpPr>
        <p:spPr>
          <a:xfrm>
            <a:off x="4572000" y="838200"/>
            <a:ext cx="32766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Вручение продуктовых наборов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3" descr="F:\Изображение\Новая папка (2)\1642608187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2628896" cy="2209800"/>
          </a:xfrm>
          <a:prstGeom prst="rect">
            <a:avLst/>
          </a:prstGeom>
          <a:noFill/>
        </p:spPr>
      </p:pic>
      <p:pic>
        <p:nvPicPr>
          <p:cNvPr id="8" name="Picture 4" descr="G:\DSCN2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143000"/>
            <a:ext cx="2752903" cy="2209800"/>
          </a:xfrm>
          <a:prstGeom prst="rect">
            <a:avLst/>
          </a:prstGeom>
          <a:noFill/>
        </p:spPr>
      </p:pic>
      <p:sp>
        <p:nvSpPr>
          <p:cNvPr id="9" name="object 18"/>
          <p:cNvSpPr txBox="1">
            <a:spLocks/>
          </p:cNvSpPr>
          <p:nvPr/>
        </p:nvSpPr>
        <p:spPr>
          <a:xfrm>
            <a:off x="1295400" y="3657600"/>
            <a:ext cx="28956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АКЦИЯ «Неделя добрых дел»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object 18"/>
          <p:cNvSpPr txBox="1">
            <a:spLocks/>
          </p:cNvSpPr>
          <p:nvPr/>
        </p:nvSpPr>
        <p:spPr>
          <a:xfrm>
            <a:off x="4724400" y="3657600"/>
            <a:ext cx="38100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Вручение цифровой телевизионной приставки от партии «Единая Россия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Picture 5" descr="G:\DSCN3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191000"/>
            <a:ext cx="2986086" cy="2452710"/>
          </a:xfrm>
          <a:prstGeom prst="rect">
            <a:avLst/>
          </a:prstGeom>
          <a:noFill/>
        </p:spPr>
      </p:pic>
      <p:pic>
        <p:nvPicPr>
          <p:cNvPr id="12" name="Picture 6" descr="G:\DSCN23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343400"/>
            <a:ext cx="3048000" cy="2286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22"/>
          <p:cNvSpPr txBox="1">
            <a:spLocks noGrp="1"/>
          </p:cNvSpPr>
          <p:nvPr>
            <p:ph type="title"/>
          </p:nvPr>
        </p:nvSpPr>
        <p:spPr>
          <a:xfrm>
            <a:off x="1500166" y="0"/>
            <a:ext cx="7054850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500" spc="-25" dirty="0">
                <a:solidFill>
                  <a:srgbClr val="C00000"/>
                </a:solidFill>
                <a:latin typeface="Corbel"/>
                <a:cs typeface="Corbel"/>
              </a:rPr>
              <a:t>Совет</a:t>
            </a:r>
            <a:r>
              <a:rPr sz="2500" spc="3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500" spc="-15" dirty="0" err="1">
                <a:solidFill>
                  <a:srgbClr val="C00000"/>
                </a:solidFill>
                <a:latin typeface="Corbel"/>
                <a:cs typeface="Corbel"/>
              </a:rPr>
              <a:t>Ветернов</a:t>
            </a:r>
            <a:r>
              <a:rPr sz="2500" spc="3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2500" spc="-5" dirty="0" smtClean="0">
                <a:solidFill>
                  <a:srgbClr val="C00000"/>
                </a:solidFill>
                <a:latin typeface="Corbel"/>
                <a:cs typeface="Corbel"/>
              </a:rPr>
              <a:t> Тимирязевского сельского поселения</a:t>
            </a:r>
            <a:endParaRPr sz="2500" dirty="0">
              <a:latin typeface="Corbel"/>
              <a:cs typeface="Corbel"/>
            </a:endParaRPr>
          </a:p>
        </p:txBody>
      </p:sp>
      <p:sp>
        <p:nvSpPr>
          <p:cNvPr id="5" name="object 22"/>
          <p:cNvSpPr txBox="1">
            <a:spLocks/>
          </p:cNvSpPr>
          <p:nvPr/>
        </p:nvSpPr>
        <p:spPr>
          <a:xfrm>
            <a:off x="5572132" y="1357298"/>
            <a:ext cx="3352800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На территории сельского поселения создан Совет Ветеранов с.Тимирязево и д.Запрудново. В состав в ходят все жители пенсионного возраста. Председатели ветеранских  организаций совместно с администрацией поселения</a:t>
            </a:r>
            <a:r>
              <a:rPr kumimoji="0" lang="ru-RU" b="0" i="0" u="none" strike="noStrike" kern="0" cap="none" spc="-25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 решают все насущные вопросы и стоят планы на будущее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1C4752"/>
              </a:solidFill>
              <a:effectLst/>
              <a:uLnTx/>
              <a:uFillTx/>
              <a:latin typeface="Corbel"/>
              <a:ea typeface="+mj-ea"/>
              <a:cs typeface="Corbel"/>
            </a:endParaRPr>
          </a:p>
        </p:txBody>
      </p:sp>
      <p:pic>
        <p:nvPicPr>
          <p:cNvPr id="10241" name="Picture 1" descr="C:\Users\Natalya\Pictures\126ORGQcP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643314"/>
            <a:ext cx="3000396" cy="2800370"/>
          </a:xfrm>
          <a:prstGeom prst="rect">
            <a:avLst/>
          </a:prstGeom>
          <a:noFill/>
        </p:spPr>
      </p:pic>
      <p:pic>
        <p:nvPicPr>
          <p:cNvPr id="6" name="Picture 2" descr="C:\Users\Наталья\Pictures\Новая папка\g5Z6dnXaJu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000108"/>
            <a:ext cx="2895600" cy="2454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18"/>
          <p:cNvSpPr txBox="1">
            <a:spLocks noGrp="1"/>
          </p:cNvSpPr>
          <p:nvPr>
            <p:ph type="title"/>
          </p:nvPr>
        </p:nvSpPr>
        <p:spPr>
          <a:xfrm>
            <a:off x="1295400" y="0"/>
            <a:ext cx="746760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spc="-125" dirty="0" smtClean="0">
                <a:solidFill>
                  <a:srgbClr val="C00000"/>
                </a:solidFill>
                <a:latin typeface="Corbel"/>
                <a:cs typeface="Corbel"/>
              </a:rPr>
              <a:t>При Доме культуры с.Тимирязево создан ветеранский  хор «Сударушка».  В настоящее время руководителем  хора является  Витюлева Татьяна Александровна.  Хор «Сударушка» принимает участияе в местных, районных, областных культурных мероприятиях.</a:t>
            </a:r>
            <a:endParaRPr sz="2000" dirty="0">
              <a:latin typeface="Corbel"/>
              <a:cs typeface="Corbel"/>
            </a:endParaRPr>
          </a:p>
        </p:txBody>
      </p:sp>
      <p:pic>
        <p:nvPicPr>
          <p:cNvPr id="5" name="Picture 1" descr="C:\Users\Наталья\Pictures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428736"/>
            <a:ext cx="2514600" cy="1641572"/>
          </a:xfrm>
          <a:prstGeom prst="rect">
            <a:avLst/>
          </a:prstGeom>
          <a:noFill/>
        </p:spPr>
      </p:pic>
      <p:pic>
        <p:nvPicPr>
          <p:cNvPr id="6" name="Picture 4" descr="H:\Х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600200"/>
            <a:ext cx="1600200" cy="2267409"/>
          </a:xfrm>
          <a:prstGeom prst="rect">
            <a:avLst/>
          </a:prstGeom>
          <a:noFill/>
        </p:spPr>
      </p:pic>
      <p:sp>
        <p:nvSpPr>
          <p:cNvPr id="9220" name="AutoShape 4" descr="C:\Users\Natalya\AppData\Local\Temp\{60D11734-12BE-4AE5-996F-01AFA875C4EE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C:\Users\Natalya\AppData\Local\Temp\{60D11734-12BE-4AE5-996F-01AFA875C4EE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C:\Users\Natalya\AppData\Local\Temp\{5ABEB4D6-9312-4C31-B920-DFE7B6352EC6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9" name="Picture 13" descr="C:\Users\Natalya\Pictures\i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4000504"/>
            <a:ext cx="1571636" cy="2357454"/>
          </a:xfrm>
          <a:prstGeom prst="rect">
            <a:avLst/>
          </a:prstGeom>
          <a:noFill/>
        </p:spPr>
      </p:pic>
      <p:pic>
        <p:nvPicPr>
          <p:cNvPr id="13" name="Picture 5" descr="H:\image-2023-11-29 12_40_42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429000"/>
            <a:ext cx="1656797" cy="2438400"/>
          </a:xfrm>
          <a:prstGeom prst="rect">
            <a:avLst/>
          </a:prstGeom>
          <a:noFill/>
        </p:spPr>
      </p:pic>
      <p:sp>
        <p:nvSpPr>
          <p:cNvPr id="9231" name="AutoShape 15" descr="C:\Users\Natalya\AppData\Local\Temp\{8F755D23-82BA-4952-87C9-33922D48FFF0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33" name="Picture 17" descr="C:\Users\Natalya\Pictures\i (6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4286256"/>
            <a:ext cx="2071670" cy="1733555"/>
          </a:xfrm>
          <a:prstGeom prst="rect">
            <a:avLst/>
          </a:prstGeom>
          <a:noFill/>
        </p:spPr>
      </p:pic>
      <p:pic>
        <p:nvPicPr>
          <p:cNvPr id="16" name="Picture 2" descr="C:\Users\Наталья\Pictures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500174"/>
            <a:ext cx="2514600" cy="1828800"/>
          </a:xfrm>
          <a:prstGeom prst="rect">
            <a:avLst/>
          </a:prstGeom>
          <a:noFill/>
        </p:spPr>
      </p:pic>
      <p:pic>
        <p:nvPicPr>
          <p:cNvPr id="17" name="Picture 2" descr="F:\Изображение\Новая папка (2)\Безымянный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4286256"/>
            <a:ext cx="2857520" cy="2034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16"/>
          <p:cNvSpPr txBox="1">
            <a:spLocks noGrp="1"/>
          </p:cNvSpPr>
          <p:nvPr>
            <p:ph type="title"/>
          </p:nvPr>
        </p:nvSpPr>
        <p:spPr>
          <a:xfrm>
            <a:off x="914401" y="152401"/>
            <a:ext cx="7772400" cy="669669"/>
          </a:xfrm>
          <a:prstGeom prst="rect">
            <a:avLst/>
          </a:prstGeom>
        </p:spPr>
        <p:txBody>
          <a:bodyPr vert="horz" wrap="square" lIns="0" tIns="236473" rIns="0" bIns="0" rtlCol="0">
            <a:spAutoFit/>
          </a:bodyPr>
          <a:lstStyle/>
          <a:p>
            <a:pPr marL="1205230" marR="5080">
              <a:lnSpc>
                <a:spcPct val="100000"/>
              </a:lnSpc>
              <a:spcBef>
                <a:spcPts val="110"/>
              </a:spcBef>
            </a:pPr>
            <a:r>
              <a:rPr sz="2800" b="1" spc="-5" dirty="0" err="1">
                <a:solidFill>
                  <a:srgbClr val="FF0000"/>
                </a:solidFill>
                <a:latin typeface="Corbel"/>
                <a:cs typeface="Corbel"/>
              </a:rPr>
              <a:t>Проведение</a:t>
            </a:r>
            <a:r>
              <a:rPr sz="2800" b="1" spc="-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ru-RU" sz="2800" b="1" spc="5" dirty="0" smtClean="0">
                <a:solidFill>
                  <a:srgbClr val="FF0000"/>
                </a:solidFill>
                <a:latin typeface="Corbel"/>
                <a:cs typeface="Corbel"/>
              </a:rPr>
              <a:t>Новогодних мероприятий</a:t>
            </a:r>
            <a:endParaRPr sz="2800" dirty="0">
              <a:latin typeface="Corbel"/>
              <a:cs typeface="Corbel"/>
            </a:endParaRPr>
          </a:p>
        </p:txBody>
      </p:sp>
      <p:pic>
        <p:nvPicPr>
          <p:cNvPr id="8194" name="Picture 2" descr="C:\Users\Natalya\Pictures\i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285860"/>
            <a:ext cx="3512025" cy="2176466"/>
          </a:xfrm>
          <a:prstGeom prst="rect">
            <a:avLst/>
          </a:prstGeom>
          <a:noFill/>
        </p:spPr>
      </p:pic>
      <p:pic>
        <p:nvPicPr>
          <p:cNvPr id="8196" name="Picture 4" descr="C:\Users\Natalya\Pictures\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285860"/>
            <a:ext cx="3429024" cy="2135315"/>
          </a:xfrm>
          <a:prstGeom prst="rect">
            <a:avLst/>
          </a:prstGeom>
          <a:noFill/>
        </p:spPr>
      </p:pic>
      <p:pic>
        <p:nvPicPr>
          <p:cNvPr id="8197" name="Picture 5" descr="C:\Users\Natalya\Pictures\55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857628"/>
            <a:ext cx="4071966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5400" y="1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во Всероссийской акции «Своих не бросаем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Наталья\Downloads\Благодарност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000108"/>
            <a:ext cx="2500330" cy="2955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69" name="Picture 1" descr="C:\Users\Natalya\Pictures\IMG_20241219_160838_6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285860"/>
            <a:ext cx="2214578" cy="2684337"/>
          </a:xfrm>
          <a:prstGeom prst="rect">
            <a:avLst/>
          </a:prstGeom>
          <a:noFill/>
        </p:spPr>
      </p:pic>
      <p:pic>
        <p:nvPicPr>
          <p:cNvPr id="7170" name="Picture 2" descr="C:\Users\Natalya\Pictures\C6AHEQ11c9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6366" y="1142984"/>
            <a:ext cx="2607634" cy="2857520"/>
          </a:xfrm>
          <a:prstGeom prst="rect">
            <a:avLst/>
          </a:prstGeom>
          <a:noFill/>
        </p:spPr>
      </p:pic>
      <p:pic>
        <p:nvPicPr>
          <p:cNvPr id="7171" name="Picture 3" descr="C:\Users\Natalya\Pictures\9w7NU2dhEx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4143380"/>
            <a:ext cx="1931207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18"/>
          <p:cNvSpPr txBox="1">
            <a:spLocks noGrp="1"/>
          </p:cNvSpPr>
          <p:nvPr>
            <p:ph type="title"/>
          </p:nvPr>
        </p:nvSpPr>
        <p:spPr>
          <a:xfrm>
            <a:off x="1600200" y="304800"/>
            <a:ext cx="6578600" cy="116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500" spc="-125" dirty="0">
                <a:solidFill>
                  <a:srgbClr val="C00000"/>
                </a:solidFill>
                <a:latin typeface="Corbel"/>
                <a:cs typeface="Corbel"/>
              </a:rPr>
              <a:t>К</a:t>
            </a:r>
            <a:r>
              <a:rPr sz="2500" spc="-55" dirty="0">
                <a:solidFill>
                  <a:srgbClr val="C00000"/>
                </a:solidFill>
                <a:latin typeface="Corbel"/>
                <a:cs typeface="Corbel"/>
              </a:rPr>
              <a:t>О</a:t>
            </a:r>
            <a:r>
              <a:rPr sz="2500" spc="-10" dirty="0">
                <a:solidFill>
                  <a:srgbClr val="C00000"/>
                </a:solidFill>
                <a:latin typeface="Corbel"/>
                <a:cs typeface="Corbel"/>
              </a:rPr>
              <a:t>Л</a:t>
            </a:r>
            <a:r>
              <a:rPr sz="2500" spc="-20" dirty="0">
                <a:solidFill>
                  <a:srgbClr val="C00000"/>
                </a:solidFill>
                <a:latin typeface="Corbel"/>
                <a:cs typeface="Corbel"/>
              </a:rPr>
              <a:t>Л</a:t>
            </a:r>
            <a:r>
              <a:rPr sz="2500" spc="-10" dirty="0">
                <a:solidFill>
                  <a:srgbClr val="C00000"/>
                </a:solidFill>
                <a:latin typeface="Corbel"/>
                <a:cs typeface="Corbel"/>
              </a:rPr>
              <a:t>ЕКТ</a:t>
            </a:r>
            <a:r>
              <a:rPr sz="2500" spc="-15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2500" spc="-5" dirty="0">
                <a:solidFill>
                  <a:srgbClr val="C00000"/>
                </a:solidFill>
                <a:latin typeface="Corbel"/>
                <a:cs typeface="Corbel"/>
              </a:rPr>
              <a:t>В</a:t>
            </a:r>
            <a:r>
              <a:rPr sz="2500" spc="-9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C00000"/>
                </a:solidFill>
                <a:latin typeface="Corbel"/>
                <a:cs typeface="Corbel"/>
              </a:rPr>
              <a:t>АД</a:t>
            </a:r>
            <a:r>
              <a:rPr sz="2500" spc="-20" dirty="0">
                <a:solidFill>
                  <a:srgbClr val="C00000"/>
                </a:solidFill>
                <a:latin typeface="Corbel"/>
                <a:cs typeface="Corbel"/>
              </a:rPr>
              <a:t>МИНИ</a:t>
            </a:r>
            <a:r>
              <a:rPr sz="2500" spc="-10" dirty="0">
                <a:solidFill>
                  <a:srgbClr val="C00000"/>
                </a:solidFill>
                <a:latin typeface="Corbel"/>
                <a:cs typeface="Corbel"/>
              </a:rPr>
              <a:t>СТ</a:t>
            </a:r>
            <a:r>
              <a:rPr sz="2500" spc="-204" dirty="0">
                <a:solidFill>
                  <a:srgbClr val="C00000"/>
                </a:solidFill>
                <a:latin typeface="Corbel"/>
                <a:cs typeface="Corbel"/>
              </a:rPr>
              <a:t>Р</a:t>
            </a:r>
            <a:r>
              <a:rPr sz="2500" spc="-10" dirty="0">
                <a:solidFill>
                  <a:srgbClr val="C00000"/>
                </a:solidFill>
                <a:latin typeface="Corbel"/>
                <a:cs typeface="Corbel"/>
              </a:rPr>
              <a:t>АЦИ</a:t>
            </a:r>
            <a:r>
              <a:rPr sz="2500" spc="-5" dirty="0">
                <a:solidFill>
                  <a:srgbClr val="C00000"/>
                </a:solidFill>
                <a:latin typeface="Corbel"/>
                <a:cs typeface="Corbel"/>
              </a:rPr>
              <a:t>И-</a:t>
            </a:r>
            <a:endParaRPr sz="2500" dirty="0">
              <a:latin typeface="Corbel"/>
              <a:cs typeface="Corbel"/>
            </a:endParaRPr>
          </a:p>
          <a:p>
            <a:pPr marL="12700" marR="5080" algn="ctr">
              <a:lnSpc>
                <a:spcPct val="100000"/>
              </a:lnSpc>
            </a:pPr>
            <a:r>
              <a:rPr sz="2500" spc="-5" dirty="0">
                <a:solidFill>
                  <a:srgbClr val="C00000"/>
                </a:solidFill>
                <a:latin typeface="Corbel"/>
                <a:cs typeface="Corbel"/>
              </a:rPr>
              <a:t>залог </a:t>
            </a:r>
            <a:r>
              <a:rPr sz="2500" spc="-10" dirty="0">
                <a:solidFill>
                  <a:srgbClr val="C00000"/>
                </a:solidFill>
                <a:latin typeface="Corbel"/>
                <a:cs typeface="Corbel"/>
              </a:rPr>
              <a:t>благополучия жителей </a:t>
            </a:r>
            <a:r>
              <a:rPr sz="2500" spc="-5" dirty="0">
                <a:solidFill>
                  <a:srgbClr val="C00000"/>
                </a:solidFill>
                <a:latin typeface="Corbel"/>
                <a:cs typeface="Corbel"/>
              </a:rPr>
              <a:t>(благоустройство, </a:t>
            </a:r>
            <a:r>
              <a:rPr sz="2500" spc="-49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500" spc="-10" dirty="0">
                <a:solidFill>
                  <a:srgbClr val="C00000"/>
                </a:solidFill>
                <a:latin typeface="Corbel"/>
                <a:cs typeface="Corbel"/>
              </a:rPr>
              <a:t>акции,</a:t>
            </a:r>
            <a:r>
              <a:rPr sz="2500" spc="-20" dirty="0">
                <a:solidFill>
                  <a:srgbClr val="C00000"/>
                </a:solidFill>
                <a:latin typeface="Corbel"/>
                <a:cs typeface="Corbel"/>
              </a:rPr>
              <a:t> пожарная</a:t>
            </a:r>
            <a:r>
              <a:rPr sz="2500" spc="2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500" spc="-5" dirty="0">
                <a:solidFill>
                  <a:srgbClr val="C00000"/>
                </a:solidFill>
                <a:latin typeface="Corbel"/>
                <a:cs typeface="Corbel"/>
              </a:rPr>
              <a:t>безопасность)</a:t>
            </a:r>
            <a:endParaRPr sz="2500" dirty="0">
              <a:latin typeface="Corbel"/>
              <a:cs typeface="Corbel"/>
            </a:endParaRPr>
          </a:p>
        </p:txBody>
      </p:sp>
      <p:pic>
        <p:nvPicPr>
          <p:cNvPr id="5" name="Picture 2" descr="F:\Изображение\DSCN2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857364"/>
            <a:ext cx="2844478" cy="21336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214686"/>
            <a:ext cx="30480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18"/>
          <p:cNvSpPr txBox="1">
            <a:spLocks noGrp="1"/>
          </p:cNvSpPr>
          <p:nvPr>
            <p:ph type="title"/>
          </p:nvPr>
        </p:nvSpPr>
        <p:spPr>
          <a:xfrm>
            <a:off x="1371600" y="228600"/>
            <a:ext cx="6858000" cy="121729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5"/>
              </a:spcBef>
            </a:pPr>
            <a:r>
              <a:rPr sz="3900" spc="-5" dirty="0">
                <a:solidFill>
                  <a:srgbClr val="562213"/>
                </a:solidFill>
                <a:latin typeface="Corbel"/>
                <a:cs typeface="Corbel"/>
              </a:rPr>
              <a:t>Лучшая</a:t>
            </a:r>
            <a:r>
              <a:rPr sz="3900" spc="-105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3900" spc="-5">
                <a:solidFill>
                  <a:srgbClr val="562213"/>
                </a:solidFill>
                <a:latin typeface="Corbel"/>
                <a:cs typeface="Corbel"/>
              </a:rPr>
              <a:t>муниципальная </a:t>
            </a:r>
            <a:r>
              <a:rPr sz="3900" spc="-765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sz="3900" spc="-25" smtClean="0">
                <a:solidFill>
                  <a:srgbClr val="562213"/>
                </a:solidFill>
                <a:latin typeface="Corbel"/>
                <a:cs typeface="Corbel"/>
              </a:rPr>
              <a:t>практика-202</a:t>
            </a:r>
            <a:r>
              <a:rPr lang="ru-RU" sz="3900" spc="-25" dirty="0" smtClean="0">
                <a:solidFill>
                  <a:srgbClr val="562213"/>
                </a:solidFill>
                <a:latin typeface="Corbel"/>
                <a:cs typeface="Corbel"/>
              </a:rPr>
              <a:t>3 </a:t>
            </a:r>
            <a:r>
              <a:rPr sz="3900" spc="-25" smtClean="0">
                <a:solidFill>
                  <a:srgbClr val="562213"/>
                </a:solidFill>
                <a:latin typeface="Corbel"/>
                <a:cs typeface="Corbel"/>
              </a:rPr>
              <a:t>года</a:t>
            </a:r>
            <a:endParaRPr sz="3900" dirty="0">
              <a:latin typeface="Corbel"/>
              <a:cs typeface="Corbel"/>
            </a:endParaRPr>
          </a:p>
        </p:txBody>
      </p:sp>
      <p:pic>
        <p:nvPicPr>
          <p:cNvPr id="5" name="Picture 5" descr="C:\Users\Наталья\Pictures\8gHvzl68B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76400"/>
            <a:ext cx="4114800" cy="420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18"/>
          <p:cNvSpPr txBox="1">
            <a:spLocks noGrp="1"/>
          </p:cNvSpPr>
          <p:nvPr>
            <p:ph type="title"/>
          </p:nvPr>
        </p:nvSpPr>
        <p:spPr>
          <a:xfrm>
            <a:off x="1371600" y="228600"/>
            <a:ext cx="6858000" cy="61491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15"/>
              </a:spcBef>
            </a:pPr>
            <a:r>
              <a:rPr lang="ru-RU" sz="3900" spc="-5" dirty="0" smtClean="0">
                <a:solidFill>
                  <a:srgbClr val="562213"/>
                </a:solidFill>
                <a:latin typeface="Corbel"/>
                <a:cs typeface="Corbel"/>
              </a:rPr>
              <a:t>Наши достижения</a:t>
            </a:r>
            <a:endParaRPr sz="3900" dirty="0">
              <a:latin typeface="Corbel"/>
              <a:cs typeface="Corbel"/>
            </a:endParaRPr>
          </a:p>
        </p:txBody>
      </p:sp>
      <p:pic>
        <p:nvPicPr>
          <p:cNvPr id="4098" name="Picture 2" descr="C:\Users\Natalya\Downloads\WhatsApp Image 2025-01-28 at 14.20.0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214422"/>
            <a:ext cx="6929486" cy="5197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5"/>
          <p:cNvSpPr txBox="1">
            <a:spLocks noGrp="1"/>
          </p:cNvSpPr>
          <p:nvPr>
            <p:ph type="title"/>
          </p:nvPr>
        </p:nvSpPr>
        <p:spPr>
          <a:xfrm>
            <a:off x="1500166" y="0"/>
            <a:ext cx="7245358" cy="1231106"/>
          </a:xfrm>
          <a:prstGeom prst="rect">
            <a:avLst/>
          </a:prstGeom>
        </p:spPr>
        <p:txBody>
          <a:bodyPr vert="horz" wrap="square" lIns="0" tIns="487680" rIns="0" bIns="0" rtlCol="0">
            <a:spAutoFit/>
          </a:bodyPr>
          <a:lstStyle/>
          <a:p>
            <a:pPr marL="3514090" marR="5080" indent="-2372360" algn="l">
              <a:lnSpc>
                <a:spcPct val="100000"/>
              </a:lnSpc>
              <a:spcBef>
                <a:spcPts val="105"/>
              </a:spcBef>
            </a:pPr>
            <a:r>
              <a:rPr sz="2400" dirty="0"/>
              <a:t>Сильные</a:t>
            </a:r>
            <a:r>
              <a:rPr sz="2400" spc="-15" dirty="0"/>
              <a:t> </a:t>
            </a:r>
            <a:r>
              <a:rPr sz="2400" dirty="0"/>
              <a:t>и</a:t>
            </a:r>
            <a:r>
              <a:rPr sz="2400" spc="-50" dirty="0"/>
              <a:t> </a:t>
            </a:r>
            <a:r>
              <a:rPr sz="2400" spc="5" dirty="0"/>
              <a:t>слабые</a:t>
            </a:r>
            <a:r>
              <a:rPr sz="2400" spc="-20" dirty="0"/>
              <a:t> </a:t>
            </a:r>
            <a:r>
              <a:rPr sz="2400" dirty="0"/>
              <a:t>стороны</a:t>
            </a:r>
            <a:r>
              <a:rPr sz="2400" spc="-70" dirty="0"/>
              <a:t> </a:t>
            </a:r>
            <a:r>
              <a:rPr sz="2400" spc="-5" dirty="0"/>
              <a:t>инициатив </a:t>
            </a:r>
            <a:r>
              <a:rPr sz="2400" spc="-710" dirty="0"/>
              <a:t> </a:t>
            </a:r>
            <a:r>
              <a:rPr sz="2400" dirty="0"/>
              <a:t>жителей</a:t>
            </a:r>
          </a:p>
        </p:txBody>
      </p:sp>
      <p:grpSp>
        <p:nvGrpSpPr>
          <p:cNvPr id="5" name="object 6"/>
          <p:cNvGrpSpPr/>
          <p:nvPr/>
        </p:nvGrpSpPr>
        <p:grpSpPr>
          <a:xfrm>
            <a:off x="1090218" y="1285860"/>
            <a:ext cx="7696624" cy="5214974"/>
            <a:chOff x="1090218" y="1544066"/>
            <a:chExt cx="7755890" cy="5203190"/>
          </a:xfrm>
        </p:grpSpPr>
        <p:sp>
          <p:nvSpPr>
            <p:cNvPr id="6" name="object 7"/>
            <p:cNvSpPr/>
            <p:nvPr/>
          </p:nvSpPr>
          <p:spPr>
            <a:xfrm>
              <a:off x="1115618" y="1556778"/>
              <a:ext cx="7705090" cy="335280"/>
            </a:xfrm>
            <a:custGeom>
              <a:avLst/>
              <a:gdLst/>
              <a:ahLst/>
              <a:cxnLst/>
              <a:rect l="l" t="t" r="r" b="b"/>
              <a:pathLst>
                <a:path w="7705090" h="335280">
                  <a:moveTo>
                    <a:pt x="7704785" y="0"/>
                  </a:moveTo>
                  <a:lnTo>
                    <a:pt x="3852405" y="0"/>
                  </a:lnTo>
                  <a:lnTo>
                    <a:pt x="0" y="0"/>
                  </a:lnTo>
                  <a:lnTo>
                    <a:pt x="0" y="335267"/>
                  </a:lnTo>
                  <a:lnTo>
                    <a:pt x="3852367" y="335267"/>
                  </a:lnTo>
                  <a:lnTo>
                    <a:pt x="7704785" y="335267"/>
                  </a:lnTo>
                  <a:lnTo>
                    <a:pt x="7704785" y="0"/>
                  </a:lnTo>
                  <a:close/>
                </a:path>
              </a:pathLst>
            </a:custGeom>
            <a:solidFill>
              <a:srgbClr val="D3EB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/>
            <p:cNvSpPr/>
            <p:nvPr/>
          </p:nvSpPr>
          <p:spPr>
            <a:xfrm>
              <a:off x="1115618" y="1892007"/>
              <a:ext cx="7705090" cy="4842510"/>
            </a:xfrm>
            <a:custGeom>
              <a:avLst/>
              <a:gdLst/>
              <a:ahLst/>
              <a:cxnLst/>
              <a:rect l="l" t="t" r="r" b="b"/>
              <a:pathLst>
                <a:path w="7705090" h="4842509">
                  <a:moveTo>
                    <a:pt x="7704785" y="0"/>
                  </a:moveTo>
                  <a:lnTo>
                    <a:pt x="3852405" y="0"/>
                  </a:lnTo>
                  <a:lnTo>
                    <a:pt x="0" y="0"/>
                  </a:lnTo>
                  <a:lnTo>
                    <a:pt x="0" y="4842383"/>
                  </a:lnTo>
                  <a:lnTo>
                    <a:pt x="3852367" y="4842383"/>
                  </a:lnTo>
                  <a:lnTo>
                    <a:pt x="7704785" y="4842383"/>
                  </a:lnTo>
                  <a:lnTo>
                    <a:pt x="7704785" y="0"/>
                  </a:lnTo>
                  <a:close/>
                </a:path>
              </a:pathLst>
            </a:custGeom>
            <a:solidFill>
              <a:srgbClr val="CEDCE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/>
            <p:cNvSpPr/>
            <p:nvPr/>
          </p:nvSpPr>
          <p:spPr>
            <a:xfrm>
              <a:off x="4967986" y="1550416"/>
              <a:ext cx="0" cy="5190490"/>
            </a:xfrm>
            <a:custGeom>
              <a:avLst/>
              <a:gdLst/>
              <a:ahLst/>
              <a:cxnLst/>
              <a:rect l="l" t="t" r="r" b="b"/>
              <a:pathLst>
                <a:path h="5190490">
                  <a:moveTo>
                    <a:pt x="0" y="0"/>
                  </a:moveTo>
                  <a:lnTo>
                    <a:pt x="0" y="519032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/>
            <p:cNvSpPr/>
            <p:nvPr/>
          </p:nvSpPr>
          <p:spPr>
            <a:xfrm>
              <a:off x="1109268" y="1892046"/>
              <a:ext cx="7717790" cy="0"/>
            </a:xfrm>
            <a:custGeom>
              <a:avLst/>
              <a:gdLst/>
              <a:ahLst/>
              <a:cxnLst/>
              <a:rect l="l" t="t" r="r" b="b"/>
              <a:pathLst>
                <a:path w="7717790">
                  <a:moveTo>
                    <a:pt x="0" y="0"/>
                  </a:moveTo>
                  <a:lnTo>
                    <a:pt x="7717612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/>
            <p:cNvSpPr/>
            <p:nvPr/>
          </p:nvSpPr>
          <p:spPr>
            <a:xfrm>
              <a:off x="1109268" y="1550416"/>
              <a:ext cx="7717790" cy="5190490"/>
            </a:xfrm>
            <a:custGeom>
              <a:avLst/>
              <a:gdLst/>
              <a:ahLst/>
              <a:cxnLst/>
              <a:rect l="l" t="t" r="r" b="b"/>
              <a:pathLst>
                <a:path w="7717790" h="5190490">
                  <a:moveTo>
                    <a:pt x="6350" y="0"/>
                  </a:moveTo>
                  <a:lnTo>
                    <a:pt x="6350" y="5190324"/>
                  </a:lnTo>
                </a:path>
                <a:path w="7717790" h="5190490">
                  <a:moveTo>
                    <a:pt x="7711262" y="0"/>
                  </a:moveTo>
                  <a:lnTo>
                    <a:pt x="7711262" y="5190324"/>
                  </a:lnTo>
                </a:path>
                <a:path w="7717790" h="5190490">
                  <a:moveTo>
                    <a:pt x="0" y="6350"/>
                  </a:moveTo>
                  <a:lnTo>
                    <a:pt x="7717612" y="6350"/>
                  </a:lnTo>
                </a:path>
                <a:path w="7717790" h="5190490">
                  <a:moveTo>
                    <a:pt x="0" y="5183974"/>
                  </a:moveTo>
                  <a:lnTo>
                    <a:pt x="7717612" y="518397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2"/>
          <p:cNvSpPr txBox="1"/>
          <p:nvPr/>
        </p:nvSpPr>
        <p:spPr>
          <a:xfrm>
            <a:off x="2184654" y="1581099"/>
            <a:ext cx="5575935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859529" algn="l"/>
              </a:tabLst>
            </a:pPr>
            <a:r>
              <a:rPr sz="1600" b="1" spc="5" dirty="0">
                <a:latin typeface="Times New Roman"/>
                <a:cs typeface="Times New Roman"/>
              </a:rPr>
              <a:t>Сильные</a:t>
            </a:r>
            <a:r>
              <a:rPr sz="1600" b="1" spc="-55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стороны	</a:t>
            </a:r>
            <a:r>
              <a:rPr sz="1600" b="1" spc="-10" dirty="0">
                <a:latin typeface="Times New Roman"/>
                <a:cs typeface="Times New Roman"/>
              </a:rPr>
              <a:t>Задачи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spc="5" err="1">
                <a:latin typeface="Times New Roman"/>
                <a:cs typeface="Times New Roman"/>
              </a:rPr>
              <a:t>на</a:t>
            </a:r>
            <a:r>
              <a:rPr sz="1600" b="1" spc="-20">
                <a:latin typeface="Times New Roman"/>
                <a:cs typeface="Times New Roman"/>
              </a:rPr>
              <a:t> </a:t>
            </a:r>
            <a:r>
              <a:rPr sz="1600" b="1" spc="5" smtClean="0">
                <a:latin typeface="Times New Roman"/>
                <a:cs typeface="Times New Roman"/>
              </a:rPr>
              <a:t>202</a:t>
            </a:r>
            <a:r>
              <a:rPr lang="ru-RU" sz="1600" b="1" spc="5" dirty="0" smtClean="0">
                <a:latin typeface="Times New Roman"/>
                <a:cs typeface="Times New Roman"/>
              </a:rPr>
              <a:t>5</a:t>
            </a:r>
            <a:r>
              <a:rPr sz="1600" b="1" spc="-70" smtClean="0">
                <a:latin typeface="Times New Roman"/>
                <a:cs typeface="Times New Roman"/>
              </a:rPr>
              <a:t> </a:t>
            </a:r>
            <a:r>
              <a:rPr sz="1600" b="1" spc="-30" dirty="0">
                <a:latin typeface="Times New Roman"/>
                <a:cs typeface="Times New Roman"/>
              </a:rPr>
              <a:t>год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3"/>
          <p:cNvSpPr txBox="1"/>
          <p:nvPr/>
        </p:nvSpPr>
        <p:spPr>
          <a:xfrm>
            <a:off x="1172057" y="1916937"/>
            <a:ext cx="3714115" cy="39300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35255" algn="l"/>
              </a:tabLst>
            </a:pPr>
            <a:r>
              <a:rPr sz="1600" spc="-10" dirty="0">
                <a:latin typeface="Times New Roman"/>
                <a:cs typeface="Times New Roman"/>
              </a:rPr>
              <a:t>включение </a:t>
            </a:r>
            <a:r>
              <a:rPr sz="1600" dirty="0">
                <a:latin typeface="Times New Roman"/>
                <a:cs typeface="Times New Roman"/>
              </a:rPr>
              <a:t>населения в принятие 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решений по </a:t>
            </a:r>
            <a:r>
              <a:rPr sz="1600" spc="10" dirty="0">
                <a:latin typeface="Times New Roman"/>
                <a:cs typeface="Times New Roman"/>
              </a:rPr>
              <a:t>вопросам </a:t>
            </a:r>
            <a:r>
              <a:rPr sz="1600" dirty="0">
                <a:latin typeface="Times New Roman"/>
                <a:cs typeface="Times New Roman"/>
              </a:rPr>
              <a:t>развития 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территории </a:t>
            </a:r>
            <a:r>
              <a:rPr sz="1600" dirty="0">
                <a:latin typeface="Times New Roman"/>
                <a:cs typeface="Times New Roman"/>
              </a:rPr>
              <a:t>в рамках </a:t>
            </a:r>
            <a:r>
              <a:rPr sz="1600" spc="-10" dirty="0">
                <a:latin typeface="Times New Roman"/>
                <a:cs typeface="Times New Roman"/>
              </a:rPr>
              <a:t>проектов </a:t>
            </a:r>
            <a:r>
              <a:rPr sz="1600" dirty="0">
                <a:latin typeface="Times New Roman"/>
                <a:cs typeface="Times New Roman"/>
              </a:rPr>
              <a:t>и 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инициатив,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Times New Roman"/>
                <a:cs typeface="Times New Roman"/>
              </a:rPr>
              <a:t>реальная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возможность 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жителей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повлиять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развитие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территории</a:t>
            </a:r>
            <a:endParaRPr sz="1600" dirty="0">
              <a:latin typeface="Times New Roman"/>
              <a:cs typeface="Times New Roman"/>
            </a:endParaRPr>
          </a:p>
          <a:p>
            <a:pPr marL="12700" marR="59309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35255" algn="l"/>
              </a:tabLst>
            </a:pPr>
            <a:r>
              <a:rPr sz="1600" dirty="0">
                <a:latin typeface="Times New Roman"/>
                <a:cs typeface="Times New Roman"/>
              </a:rPr>
              <a:t>развитие </a:t>
            </a:r>
            <a:r>
              <a:rPr sz="1600" spc="-5" dirty="0">
                <a:latin typeface="Times New Roman"/>
                <a:cs typeface="Times New Roman"/>
              </a:rPr>
              <a:t>горизонтальных связей </a:t>
            </a:r>
            <a:r>
              <a:rPr sz="1600" dirty="0">
                <a:latin typeface="Times New Roman"/>
                <a:cs typeface="Times New Roman"/>
              </a:rPr>
              <a:t>в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органах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местного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самоуправления</a:t>
            </a:r>
            <a:endParaRPr sz="1600" dirty="0">
              <a:latin typeface="Times New Roman"/>
              <a:cs typeface="Times New Roman"/>
            </a:endParaRPr>
          </a:p>
          <a:p>
            <a:pPr marL="134620" indent="-122555">
              <a:lnSpc>
                <a:spcPct val="100000"/>
              </a:lnSpc>
              <a:buFont typeface="Arial MT"/>
              <a:buChar char="•"/>
              <a:tabLst>
                <a:tab pos="135255" algn="l"/>
              </a:tabLst>
            </a:pPr>
            <a:r>
              <a:rPr sz="1600" dirty="0">
                <a:latin typeface="Times New Roman"/>
                <a:cs typeface="Times New Roman"/>
              </a:rPr>
              <a:t>повышение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чувства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ответственности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Times New Roman"/>
                <a:cs typeface="Times New Roman"/>
              </a:rPr>
              <a:t>у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Times New Roman"/>
                <a:cs typeface="Times New Roman"/>
              </a:rPr>
              <a:t>жителей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за</a:t>
            </a:r>
            <a:r>
              <a:rPr sz="1600" dirty="0">
                <a:latin typeface="Times New Roman"/>
                <a:cs typeface="Times New Roman"/>
              </a:rPr>
              <a:t> свою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территорию</a:t>
            </a:r>
            <a:endParaRPr sz="1600" dirty="0">
              <a:latin typeface="Times New Roman"/>
              <a:cs typeface="Times New Roman"/>
            </a:endParaRPr>
          </a:p>
          <a:p>
            <a:pPr marL="134620" indent="-122555">
              <a:lnSpc>
                <a:spcPct val="100000"/>
              </a:lnSpc>
              <a:buFont typeface="Arial MT"/>
              <a:buChar char="•"/>
              <a:tabLst>
                <a:tab pos="135255" algn="l"/>
              </a:tabLst>
            </a:pPr>
            <a:r>
              <a:rPr sz="1600" dirty="0">
                <a:latin typeface="Times New Roman"/>
                <a:cs typeface="Times New Roman"/>
              </a:rPr>
              <a:t>повышение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уровня </a:t>
            </a:r>
            <a:r>
              <a:rPr sz="1600" spc="-10" dirty="0">
                <a:latin typeface="Times New Roman"/>
                <a:cs typeface="Times New Roman"/>
              </a:rPr>
              <a:t>благоустроенности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комфортности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проживания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граждан</a:t>
            </a:r>
          </a:p>
          <a:p>
            <a:pPr marL="12700" marR="24130" algn="just">
              <a:lnSpc>
                <a:spcPct val="100000"/>
              </a:lnSpc>
              <a:buFont typeface="Arial MT"/>
              <a:buChar char="•"/>
              <a:tabLst>
                <a:tab pos="135255" algn="l"/>
              </a:tabLst>
            </a:pPr>
            <a:r>
              <a:rPr sz="1600" spc="-5" dirty="0">
                <a:latin typeface="Times New Roman"/>
                <a:cs typeface="Times New Roman"/>
              </a:rPr>
              <a:t>увеличение скорости </a:t>
            </a:r>
            <a:r>
              <a:rPr sz="1600" spc="-10" dirty="0">
                <a:latin typeface="Times New Roman"/>
                <a:cs typeface="Times New Roman"/>
              </a:rPr>
              <a:t>«обратной </a:t>
            </a:r>
            <a:r>
              <a:rPr sz="1600" spc="-5" dirty="0">
                <a:latin typeface="Times New Roman"/>
                <a:cs typeface="Times New Roman"/>
              </a:rPr>
              <a:t>связи» </a:t>
            </a:r>
            <a:r>
              <a:rPr sz="1600" dirty="0">
                <a:latin typeface="Times New Roman"/>
                <a:cs typeface="Times New Roman"/>
              </a:rPr>
              <a:t>с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населением </a:t>
            </a:r>
            <a:r>
              <a:rPr sz="1600" spc="-10" dirty="0">
                <a:latin typeface="Times New Roman"/>
                <a:cs typeface="Times New Roman"/>
              </a:rPr>
              <a:t>путем </a:t>
            </a:r>
            <a:r>
              <a:rPr sz="1600" spc="-5" dirty="0">
                <a:latin typeface="Times New Roman"/>
                <a:cs typeface="Times New Roman"/>
              </a:rPr>
              <a:t>быстрого </a:t>
            </a:r>
            <a:r>
              <a:rPr sz="1600" dirty="0">
                <a:latin typeface="Times New Roman"/>
                <a:cs typeface="Times New Roman"/>
              </a:rPr>
              <a:t>реагирования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сообщения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социальных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сетях</a:t>
            </a:r>
            <a:endParaRPr sz="1600" dirty="0">
              <a:latin typeface="Times New Roman"/>
              <a:cs typeface="Times New Roman"/>
            </a:endParaRPr>
          </a:p>
          <a:p>
            <a:pPr marL="84455" indent="-72390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85090" algn="l"/>
              </a:tabLst>
            </a:pPr>
            <a:r>
              <a:rPr sz="1600" spc="-20" dirty="0">
                <a:latin typeface="Times New Roman"/>
                <a:cs typeface="Times New Roman"/>
              </a:rPr>
              <a:t>Уменьшение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количества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обращений,</a:t>
            </a:r>
          </a:p>
          <a:p>
            <a:pPr marL="12700" algn="just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жалоб</a:t>
            </a:r>
            <a:r>
              <a:rPr sz="1600" spc="3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3" name="object 14"/>
          <p:cNvSpPr txBox="1"/>
          <p:nvPr/>
        </p:nvSpPr>
        <p:spPr>
          <a:xfrm>
            <a:off x="5025644" y="1919986"/>
            <a:ext cx="3625850" cy="33355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40360">
              <a:lnSpc>
                <a:spcPct val="100000"/>
              </a:lnSpc>
              <a:spcBef>
                <a:spcPts val="90"/>
              </a:spcBef>
            </a:pPr>
            <a:r>
              <a:rPr spc="-15" dirty="0">
                <a:solidFill>
                  <a:srgbClr val="FF0000"/>
                </a:solidFill>
                <a:latin typeface="Times New Roman"/>
                <a:cs typeface="Times New Roman"/>
              </a:rPr>
              <a:t>ПРОЕКТЫ</a:t>
            </a:r>
            <a:r>
              <a:rPr spc="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pc="-20">
                <a:solidFill>
                  <a:srgbClr val="FF0000"/>
                </a:solidFill>
                <a:latin typeface="Times New Roman"/>
                <a:cs typeface="Times New Roman"/>
              </a:rPr>
              <a:t>НА</a:t>
            </a:r>
            <a:r>
              <a:rPr spc="4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pc="-5" smtClean="0">
                <a:solidFill>
                  <a:srgbClr val="FF0000"/>
                </a:solidFill>
                <a:latin typeface="Times New Roman"/>
                <a:cs typeface="Times New Roman"/>
              </a:rPr>
              <a:t>202</a:t>
            </a:r>
            <a:r>
              <a:rPr lang="ru-RU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5 </a:t>
            </a:r>
            <a:r>
              <a:rPr spc="-35" smtClean="0">
                <a:solidFill>
                  <a:srgbClr val="FF0000"/>
                </a:solidFill>
                <a:latin typeface="Times New Roman"/>
                <a:cs typeface="Times New Roman"/>
              </a:rPr>
              <a:t>ГОД</a:t>
            </a:r>
            <a:r>
              <a:rPr spc="-5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FF0000"/>
                </a:solidFill>
                <a:latin typeface="Times New Roman"/>
                <a:cs typeface="Times New Roman"/>
              </a:rPr>
              <a:t>инициированные </a:t>
            </a:r>
            <a:r>
              <a:rPr spc="-3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0000"/>
                </a:solidFill>
                <a:latin typeface="Times New Roman"/>
                <a:cs typeface="Times New Roman"/>
              </a:rPr>
              <a:t>жителями</a:t>
            </a:r>
            <a:r>
              <a:rPr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0000"/>
                </a:solidFill>
                <a:latin typeface="Times New Roman"/>
                <a:cs typeface="Times New Roman"/>
              </a:rPr>
              <a:t>поселения.</a:t>
            </a:r>
            <a:endParaRPr dirty="0"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Благоустройство общественной территории, расположенной по адресу: Ивановская область,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Лухский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район, с. Тимирязево, ул. Центральная, д. №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72.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/>
              <a:t>«Движение - это жизнь» в номинации «</a:t>
            </a:r>
            <a:r>
              <a:rPr lang="ru-RU" dirty="0" smtClean="0"/>
              <a:t>Охрана  здоровья  граждан, пропаганда  здорового  образа  жизни».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8"/>
          <p:cNvSpPr txBox="1"/>
          <p:nvPr/>
        </p:nvSpPr>
        <p:spPr>
          <a:xfrm>
            <a:off x="1195832" y="6036665"/>
            <a:ext cx="7552690" cy="71945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ct val="91900"/>
              </a:lnSpc>
              <a:spcBef>
                <a:spcPts val="265"/>
              </a:spcBef>
            </a:pPr>
            <a:r>
              <a:rPr sz="1600" spc="-10" dirty="0">
                <a:solidFill>
                  <a:srgbClr val="C00000"/>
                </a:solidFill>
                <a:latin typeface="Corbel"/>
                <a:cs typeface="Corbel"/>
              </a:rPr>
              <a:t>Увеличение </a:t>
            </a:r>
            <a:r>
              <a:rPr sz="1600" spc="-5" dirty="0">
                <a:solidFill>
                  <a:srgbClr val="C00000"/>
                </a:solidFill>
                <a:latin typeface="Corbel"/>
                <a:cs typeface="Corbel"/>
              </a:rPr>
              <a:t>количества объектов благоустройства </a:t>
            </a:r>
            <a:r>
              <a:rPr sz="1600" spc="-10" dirty="0">
                <a:solidFill>
                  <a:srgbClr val="C00000"/>
                </a:solidFill>
                <a:latin typeface="Corbel"/>
                <a:cs typeface="Corbel"/>
              </a:rPr>
              <a:t>требует </a:t>
            </a:r>
            <a:r>
              <a:rPr sz="1600" dirty="0">
                <a:solidFill>
                  <a:srgbClr val="C00000"/>
                </a:solidFill>
                <a:latin typeface="Corbel"/>
                <a:cs typeface="Corbel"/>
              </a:rPr>
              <a:t>увеличение финансовых </a:t>
            </a:r>
            <a:r>
              <a:rPr sz="1600" spc="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spc="-10" dirty="0">
                <a:solidFill>
                  <a:srgbClr val="C00000"/>
                </a:solidFill>
                <a:latin typeface="Corbel"/>
                <a:cs typeface="Corbel"/>
              </a:rPr>
              <a:t>средств</a:t>
            </a:r>
            <a:r>
              <a:rPr sz="1600" spc="2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spc="5" dirty="0">
                <a:solidFill>
                  <a:srgbClr val="C00000"/>
                </a:solidFill>
                <a:latin typeface="Corbel"/>
                <a:cs typeface="Corbel"/>
              </a:rPr>
              <a:t>на</a:t>
            </a:r>
            <a:r>
              <a:rPr sz="1600" spc="-2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spc="5" dirty="0">
                <a:solidFill>
                  <a:srgbClr val="C00000"/>
                </a:solidFill>
                <a:latin typeface="Corbel"/>
                <a:cs typeface="Corbel"/>
              </a:rPr>
              <a:t>их</a:t>
            </a:r>
            <a:r>
              <a:rPr sz="1600" spc="-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spc="-10" dirty="0">
                <a:solidFill>
                  <a:srgbClr val="C00000"/>
                </a:solidFill>
                <a:latin typeface="Corbel"/>
                <a:cs typeface="Corbel"/>
              </a:rPr>
              <a:t>содержание</a:t>
            </a:r>
            <a:r>
              <a:rPr sz="1600" spc="-8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spc="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C00000"/>
                </a:solidFill>
                <a:latin typeface="Corbel"/>
                <a:cs typeface="Corbel"/>
              </a:rPr>
              <a:t>обслуживание,</a:t>
            </a:r>
            <a:r>
              <a:rPr sz="1600" spc="-4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spc="5" dirty="0">
                <a:solidFill>
                  <a:srgbClr val="C00000"/>
                </a:solidFill>
                <a:latin typeface="Corbel"/>
                <a:cs typeface="Corbel"/>
              </a:rPr>
              <a:t>на</a:t>
            </a:r>
            <a:r>
              <a:rPr sz="1600" spc="-2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spc="-10" dirty="0">
                <a:solidFill>
                  <a:srgbClr val="C00000"/>
                </a:solidFill>
                <a:latin typeface="Corbel"/>
                <a:cs typeface="Corbel"/>
              </a:rPr>
              <a:t>одной</a:t>
            </a:r>
            <a:r>
              <a:rPr sz="1600" spc="-2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orbel"/>
                <a:cs typeface="Corbel"/>
              </a:rPr>
              <a:t>инициативе</a:t>
            </a:r>
            <a:r>
              <a:rPr sz="1600" spc="-8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spc="-10" dirty="0">
                <a:solidFill>
                  <a:srgbClr val="C00000"/>
                </a:solidFill>
                <a:latin typeface="Corbel"/>
                <a:cs typeface="Corbel"/>
              </a:rPr>
              <a:t>жителей</a:t>
            </a:r>
            <a:r>
              <a:rPr sz="1600" spc="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C00000"/>
                </a:solidFill>
                <a:latin typeface="Corbel"/>
                <a:cs typeface="Corbel"/>
              </a:rPr>
              <a:t>эти</a:t>
            </a:r>
            <a:r>
              <a:rPr sz="1600" spc="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C00000"/>
                </a:solidFill>
                <a:latin typeface="Corbel"/>
                <a:cs typeface="Corbel"/>
              </a:rPr>
              <a:t>задачи </a:t>
            </a:r>
            <a:r>
              <a:rPr sz="1600" spc="-30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C00000"/>
                </a:solidFill>
                <a:latin typeface="Corbel"/>
                <a:cs typeface="Corbel"/>
              </a:rPr>
              <a:t>выполнить</a:t>
            </a:r>
            <a:r>
              <a:rPr sz="1600" spc="-8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orbel"/>
                <a:cs typeface="Corbel"/>
              </a:rPr>
              <a:t>сложно</a:t>
            </a:r>
            <a:endParaRPr sz="1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696" y="142852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Благоустройство общественной территории, расположенной по адресу: Ивановская область, </a:t>
            </a:r>
            <a:r>
              <a:rPr lang="ru-RU" sz="2400" b="1" dirty="0" err="1" smtClean="0"/>
              <a:t>Лухский</a:t>
            </a:r>
            <a:r>
              <a:rPr lang="ru-RU" sz="2400" b="1" dirty="0" smtClean="0"/>
              <a:t> район, с. Тимирязево, ул. Центральная, д. №72</a:t>
            </a:r>
            <a:endParaRPr lang="ru-RU" sz="2400" b="1" dirty="0"/>
          </a:p>
        </p:txBody>
      </p:sp>
      <p:pic>
        <p:nvPicPr>
          <p:cNvPr id="5" name="Рисунок 4" descr="WhatsApp Image 2024-12-13 at 14.51.1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643050"/>
            <a:ext cx="1928826" cy="2173532"/>
          </a:xfrm>
          <a:prstGeom prst="rect">
            <a:avLst/>
          </a:prstGeom>
        </p:spPr>
      </p:pic>
      <p:pic>
        <p:nvPicPr>
          <p:cNvPr id="6" name="Рисунок 5" descr="WhatsApp Image 2024-12-13 at 14.50.1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4000504"/>
            <a:ext cx="1928826" cy="2177707"/>
          </a:xfrm>
          <a:prstGeom prst="rect">
            <a:avLst/>
          </a:prstGeom>
        </p:spPr>
      </p:pic>
      <p:pic>
        <p:nvPicPr>
          <p:cNvPr id="7" name="Рисунок 6" descr="WhatsApp Image 2024-12-13 at 14.53.17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1643050"/>
            <a:ext cx="2643206" cy="2352171"/>
          </a:xfrm>
          <a:prstGeom prst="rect">
            <a:avLst/>
          </a:prstGeom>
        </p:spPr>
      </p:pic>
      <p:pic>
        <p:nvPicPr>
          <p:cNvPr id="8" name="Рисунок 7" descr="ba83290b7e3d5595dd9610b8ea33fbf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4071942"/>
            <a:ext cx="2643206" cy="2180669"/>
          </a:xfrm>
          <a:prstGeom prst="rect">
            <a:avLst/>
          </a:prstGeom>
        </p:spPr>
      </p:pic>
      <p:pic>
        <p:nvPicPr>
          <p:cNvPr id="9" name="Содержимое 7" descr="WhatsApp Image 2024-12-12 at 15.16.00.jpe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3500430" y="1428736"/>
            <a:ext cx="2428892" cy="2667019"/>
          </a:xfrm>
        </p:spPr>
      </p:pic>
      <p:pic>
        <p:nvPicPr>
          <p:cNvPr id="10" name="Рисунок 9" descr="загруженное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4286256"/>
            <a:ext cx="2685056" cy="18573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714480" y="142852"/>
            <a:ext cx="7143800" cy="669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одном  из  заседаний  Совета при Президенте России по развитию местного самоуправления  Владимир  Владимирович  Путин отметил значимость прямого диалога между государством и гражданами. По словам главы государства, сотрудники местных администраций находятся ближе всего к людям и являются для них ключевыми представителями всей системы публичной власти.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«Мы  часто говорим, что  муниципальная власть ближе всего к людям. Конечно, так оно и есть. От  неё напрямую  зависит качество повседневной жизни наших граждан. И хочу вновь повторить: именно муниципальный уровень, местное самоуправление определяют образ всей нашей большой страны, так как люди видят своё настоящее и будущее».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Специалисты  муниципалитета полностью поддерживают  данный  тезис Президента и  сделали  его  девизом  своей  деятельности,  построенной  на стремлении  принести своей  работой  пользу гражданам, проживающим  в поселении, приложить  все  усилия, все  свои  знания  и опыт на  достижение благополучия местного населения, на  стремление сделать его жизнь более комфортной, благоустроенной и удобной для жизни.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9"/>
          <p:cNvSpPr txBox="1">
            <a:spLocks noGrp="1"/>
          </p:cNvSpPr>
          <p:nvPr>
            <p:ph type="title"/>
          </p:nvPr>
        </p:nvSpPr>
        <p:spPr>
          <a:xfrm>
            <a:off x="2071670" y="142852"/>
            <a:ext cx="60559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i="1" spc="-15" dirty="0">
                <a:solidFill>
                  <a:srgbClr val="FF0000"/>
                </a:solidFill>
                <a:latin typeface="Corbel"/>
                <a:cs typeface="Corbel"/>
              </a:rPr>
              <a:t>СПАСИБО</a:t>
            </a:r>
            <a:r>
              <a:rPr sz="4000" i="1" spc="-5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4000" i="1" dirty="0">
                <a:solidFill>
                  <a:srgbClr val="FF0000"/>
                </a:solidFill>
                <a:latin typeface="Corbel"/>
                <a:cs typeface="Corbel"/>
              </a:rPr>
              <a:t>ЗА</a:t>
            </a:r>
            <a:r>
              <a:rPr sz="4000" i="1" spc="-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4000" i="1" dirty="0">
                <a:solidFill>
                  <a:srgbClr val="FF0000"/>
                </a:solidFill>
                <a:latin typeface="Corbel"/>
                <a:cs typeface="Corbel"/>
              </a:rPr>
              <a:t>ВНИМАНИЕ!!!</a:t>
            </a:r>
            <a:endParaRPr sz="4000" dirty="0">
              <a:latin typeface="Corbel"/>
              <a:cs typeface="Corbel"/>
            </a:endParaRPr>
          </a:p>
        </p:txBody>
      </p:sp>
      <p:pic>
        <p:nvPicPr>
          <p:cNvPr id="5" name="Picture 3" descr="C:\Users\Наталья\Pictures\DjkPw7CebY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071546"/>
            <a:ext cx="2928957" cy="229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" name="Picture 1" descr="C:\Users\Natalya\Pictures\igNY_X6a3lysZI6lD_H7isaAobs4E5p-HN4WzntOpq41jhp_fLhu6X0aVD9jcRPcRNYtMXDMcDOyCyuAnNVBXSE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3643314"/>
            <a:ext cx="2763427" cy="2857520"/>
          </a:xfrm>
          <a:prstGeom prst="rect">
            <a:avLst/>
          </a:prstGeom>
          <a:noFill/>
        </p:spPr>
      </p:pic>
      <p:pic>
        <p:nvPicPr>
          <p:cNvPr id="1027" name="Picture 3" descr="C:\Users\Natalya\Downloads\WhatsApp Image 2025-01-28 at 14.37.4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785794"/>
            <a:ext cx="2450848" cy="3286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-142900"/>
            <a:ext cx="9358346" cy="7000900"/>
          </a:xfrm>
          <a:prstGeom prst="rect">
            <a:avLst/>
          </a:prstGeom>
        </p:spPr>
      </p:pic>
      <p:sp>
        <p:nvSpPr>
          <p:cNvPr id="3" name="object 22"/>
          <p:cNvSpPr txBox="1"/>
          <p:nvPr/>
        </p:nvSpPr>
        <p:spPr>
          <a:xfrm>
            <a:off x="1066800" y="152400"/>
            <a:ext cx="7287895" cy="385362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09855" algn="ctr">
              <a:lnSpc>
                <a:spcPct val="100000"/>
              </a:lnSpc>
              <a:spcBef>
                <a:spcPts val="605"/>
              </a:spcBef>
            </a:pPr>
            <a:r>
              <a:rPr lang="ru-RU" sz="2000" b="1" spc="-5" dirty="0" smtClean="0">
                <a:solidFill>
                  <a:srgbClr val="FF0000"/>
                </a:solidFill>
                <a:latin typeface="Corbel"/>
                <a:cs typeface="Corbel"/>
              </a:rPr>
              <a:t>Цели и задачи Тимирязевского сельского поселения</a:t>
            </a:r>
            <a:endParaRPr sz="2000" dirty="0">
              <a:latin typeface="Corbel"/>
              <a:cs typeface="Corbel"/>
            </a:endParaRPr>
          </a:p>
        </p:txBody>
      </p:sp>
      <p:sp>
        <p:nvSpPr>
          <p:cNvPr id="5" name="object 23"/>
          <p:cNvSpPr txBox="1"/>
          <p:nvPr/>
        </p:nvSpPr>
        <p:spPr>
          <a:xfrm>
            <a:off x="857224" y="857232"/>
            <a:ext cx="3888104" cy="3591111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95910" marR="617855" indent="-283845">
              <a:lnSpc>
                <a:spcPct val="80000"/>
              </a:lnSpc>
              <a:spcBef>
                <a:spcPts val="675"/>
              </a:spcBef>
              <a:buClr>
                <a:srgbClr val="3891A7"/>
              </a:buClr>
              <a:buSzPct val="79166"/>
              <a:buFont typeface="Segoe UI Symbol"/>
              <a:buChar char="⚫"/>
              <a:tabLst>
                <a:tab pos="295910" algn="l"/>
                <a:tab pos="296545" algn="l"/>
              </a:tabLst>
            </a:pPr>
            <a:r>
              <a:rPr sz="2400" b="1" spc="-20" dirty="0">
                <a:solidFill>
                  <a:srgbClr val="001F5F"/>
                </a:solidFill>
                <a:latin typeface="Corbel"/>
                <a:cs typeface="Corbel"/>
              </a:rPr>
              <a:t>Целью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работы актива </a:t>
            </a:r>
            <a:r>
              <a:rPr sz="2400" b="1" spc="-48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orbel"/>
                <a:cs typeface="Corbel"/>
              </a:rPr>
              <a:t>поселения</a:t>
            </a:r>
            <a:r>
              <a:rPr sz="2400" b="1" spc="1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Corbel"/>
                <a:cs typeface="Corbel"/>
              </a:rPr>
              <a:t>является</a:t>
            </a:r>
            <a:endParaRPr sz="2400" dirty="0">
              <a:latin typeface="Corbel"/>
              <a:cs typeface="Corbel"/>
            </a:endParaRPr>
          </a:p>
          <a:p>
            <a:pPr marL="295910" marR="5080">
              <a:lnSpc>
                <a:spcPct val="80000"/>
              </a:lnSpc>
              <a:spcBef>
                <a:spcPts val="5"/>
              </a:spcBef>
            </a:pPr>
            <a:r>
              <a:rPr sz="2400" b="1" spc="-10" dirty="0">
                <a:solidFill>
                  <a:srgbClr val="001F5F"/>
                </a:solidFill>
                <a:latin typeface="Corbel"/>
                <a:cs typeface="Corbel"/>
              </a:rPr>
              <a:t>формирование</a:t>
            </a:r>
            <a:r>
              <a:rPr sz="2400" b="1" spc="3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Corbel"/>
                <a:cs typeface="Corbel"/>
              </a:rPr>
              <a:t>всеобщего </a:t>
            </a:r>
            <a:r>
              <a:rPr sz="2400" b="1" spc="-48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партнерства</a:t>
            </a:r>
            <a:r>
              <a:rPr sz="2400" b="1" spc="2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органов</a:t>
            </a:r>
            <a:endParaRPr sz="2400" dirty="0">
              <a:latin typeface="Corbel"/>
              <a:cs typeface="Corbel"/>
            </a:endParaRPr>
          </a:p>
          <a:p>
            <a:pPr marL="295910">
              <a:lnSpc>
                <a:spcPts val="2014"/>
              </a:lnSpc>
            </a:pP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власти</a:t>
            </a:r>
            <a:r>
              <a:rPr sz="2400" b="1" spc="-3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всех</a:t>
            </a:r>
            <a:r>
              <a:rPr sz="2400" b="1" spc="-3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уровней,</a:t>
            </a:r>
            <a:endParaRPr sz="2400" dirty="0">
              <a:latin typeface="Corbel"/>
              <a:cs typeface="Corbel"/>
            </a:endParaRPr>
          </a:p>
          <a:p>
            <a:pPr marL="295910" marR="172085">
              <a:lnSpc>
                <a:spcPct val="80000"/>
              </a:lnSpc>
              <a:spcBef>
                <a:spcPts val="285"/>
              </a:spcBef>
            </a:pPr>
            <a:r>
              <a:rPr sz="2400" b="1" spc="-15" dirty="0">
                <a:solidFill>
                  <a:srgbClr val="001F5F"/>
                </a:solidFill>
                <a:latin typeface="Corbel"/>
                <a:cs typeface="Corbel"/>
              </a:rPr>
              <a:t>депутатов,</a:t>
            </a:r>
            <a:r>
              <a:rPr sz="2400" b="1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orbel"/>
                <a:cs typeface="Corbel"/>
              </a:rPr>
              <a:t>бюджетных </a:t>
            </a:r>
            <a:r>
              <a:rPr sz="2400" b="1" spc="-1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orbel"/>
                <a:cs typeface="Corbel"/>
              </a:rPr>
              <a:t>учреждений</a:t>
            </a:r>
            <a:r>
              <a:rPr sz="2400" b="1" spc="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orbel"/>
                <a:cs typeface="Corbel"/>
              </a:rPr>
              <a:t>с</a:t>
            </a:r>
            <a:r>
              <a:rPr sz="2400" b="1" spc="-1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Corbel"/>
                <a:cs typeface="Corbel"/>
              </a:rPr>
              <a:t>жителями, </a:t>
            </a:r>
            <a:r>
              <a:rPr sz="2400" b="1" spc="-48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10" dirty="0" err="1" smtClean="0">
                <a:solidFill>
                  <a:srgbClr val="001F5F"/>
                </a:solidFill>
                <a:latin typeface="Corbel"/>
                <a:cs typeface="Corbel"/>
              </a:rPr>
              <a:t>бизнесом</a:t>
            </a:r>
            <a:r>
              <a:rPr lang="ru-RU" sz="2400" b="1" spc="-1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5" dirty="0" smtClean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orbel"/>
                <a:cs typeface="Corbel"/>
              </a:rPr>
              <a:t>для</a:t>
            </a:r>
            <a:endParaRPr sz="2400" dirty="0">
              <a:latin typeface="Corbel"/>
              <a:cs typeface="Corbel"/>
            </a:endParaRPr>
          </a:p>
          <a:p>
            <a:pPr marL="295910">
              <a:lnSpc>
                <a:spcPts val="2014"/>
              </a:lnSpc>
            </a:pPr>
            <a:r>
              <a:rPr sz="2400" b="1" spc="-10" dirty="0">
                <a:solidFill>
                  <a:srgbClr val="001F5F"/>
                </a:solidFill>
                <a:latin typeface="Corbel"/>
                <a:cs typeface="Corbel"/>
              </a:rPr>
              <a:t>обеспечения</a:t>
            </a:r>
            <a:r>
              <a:rPr sz="2400" b="1" spc="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роста</a:t>
            </a:r>
            <a:endParaRPr sz="2400" dirty="0">
              <a:latin typeface="Corbel"/>
              <a:cs typeface="Corbel"/>
            </a:endParaRPr>
          </a:p>
          <a:p>
            <a:pPr marL="295910">
              <a:lnSpc>
                <a:spcPts val="2305"/>
              </a:lnSpc>
            </a:pPr>
            <a:r>
              <a:rPr sz="2400" b="1" spc="-5" dirty="0">
                <a:solidFill>
                  <a:srgbClr val="001F5F"/>
                </a:solidFill>
                <a:latin typeface="Corbel"/>
                <a:cs typeface="Corbel"/>
              </a:rPr>
              <a:t>качества жизни</a:t>
            </a:r>
            <a:r>
              <a:rPr sz="2400" b="1" spc="-1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Corbel"/>
                <a:cs typeface="Corbel"/>
              </a:rPr>
              <a:t>в</a:t>
            </a:r>
            <a:r>
              <a:rPr sz="2400" b="1" spc="-20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lang="ru-RU" sz="2400" b="1" dirty="0" smtClean="0">
                <a:solidFill>
                  <a:srgbClr val="001F5F"/>
                </a:solidFill>
                <a:latin typeface="Corbel"/>
                <a:cs typeface="Corbel"/>
              </a:rPr>
              <a:t>Тимирязевском сельском поселении.</a:t>
            </a:r>
            <a:endParaRPr sz="2400" dirty="0">
              <a:latin typeface="Corbel"/>
              <a:cs typeface="Corbel"/>
            </a:endParaRPr>
          </a:p>
        </p:txBody>
      </p:sp>
      <p:sp>
        <p:nvSpPr>
          <p:cNvPr id="6" name="object 24"/>
          <p:cNvSpPr txBox="1"/>
          <p:nvPr/>
        </p:nvSpPr>
        <p:spPr>
          <a:xfrm>
            <a:off x="5257800" y="914400"/>
            <a:ext cx="3505200" cy="4259499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96545" marR="657225" indent="-283845">
              <a:lnSpc>
                <a:spcPct val="80000"/>
              </a:lnSpc>
              <a:spcBef>
                <a:spcPts val="675"/>
              </a:spcBef>
              <a:buClr>
                <a:srgbClr val="3891A7"/>
              </a:buClr>
              <a:buSzPct val="79166"/>
              <a:buFont typeface="Segoe UI Symbol"/>
              <a:buChar char="⚫"/>
              <a:tabLst>
                <a:tab pos="295910" algn="l"/>
                <a:tab pos="296545" algn="l"/>
              </a:tabLst>
            </a:pP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З</a:t>
            </a:r>
            <a:r>
              <a:rPr sz="2400" b="1" spc="-1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а</a:t>
            </a:r>
            <a:r>
              <a:rPr sz="2400" b="1" spc="-2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д</a:t>
            </a:r>
            <a:r>
              <a:rPr sz="2400" b="1" spc="-1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а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чи</a:t>
            </a: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:</a:t>
            </a:r>
            <a:r>
              <a:rPr sz="2400" b="1" spc="-7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1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С</a:t>
            </a:r>
            <a:r>
              <a:rPr sz="2400" b="1" spc="-3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о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з</a:t>
            </a:r>
            <a:r>
              <a:rPr sz="2400" b="1" spc="-3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д</a:t>
            </a:r>
            <a:r>
              <a:rPr sz="2400" b="1" spc="-1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а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н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и</a:t>
            </a: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е  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условий</a:t>
            </a:r>
            <a:r>
              <a:rPr sz="2400" b="1" spc="1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для</a:t>
            </a:r>
            <a:endParaRPr sz="2400" dirty="0">
              <a:solidFill>
                <a:schemeClr val="tx2">
                  <a:lumMod val="75000"/>
                </a:schemeClr>
              </a:solidFill>
              <a:latin typeface="Corbel"/>
              <a:cs typeface="Corbel"/>
            </a:endParaRPr>
          </a:p>
          <a:p>
            <a:pPr marL="296545" marR="212725">
              <a:lnSpc>
                <a:spcPct val="80000"/>
              </a:lnSpc>
              <a:spcBef>
                <a:spcPts val="5"/>
              </a:spcBef>
            </a:pP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активизации</a:t>
            </a:r>
            <a:r>
              <a:rPr sz="2400" b="1" spc="-6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участия </a:t>
            </a:r>
            <a:r>
              <a:rPr sz="2400" b="1" spc="-48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1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жителей </a:t>
            </a: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в</a:t>
            </a:r>
            <a:r>
              <a:rPr sz="2400" b="1" spc="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решении</a:t>
            </a:r>
            <a:endParaRPr sz="2400" dirty="0">
              <a:solidFill>
                <a:schemeClr val="tx2">
                  <a:lumMod val="75000"/>
                </a:schemeClr>
              </a:solidFill>
              <a:latin typeface="Corbel"/>
              <a:cs typeface="Corbel"/>
            </a:endParaRPr>
          </a:p>
          <a:p>
            <a:pPr marL="296545">
              <a:lnSpc>
                <a:spcPts val="2014"/>
              </a:lnSpc>
            </a:pP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социально-бытовых</a:t>
            </a:r>
            <a:r>
              <a:rPr sz="2400" b="1" spc="-3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и</a:t>
            </a:r>
            <a:endParaRPr sz="2400" dirty="0">
              <a:solidFill>
                <a:schemeClr val="tx2">
                  <a:lumMod val="75000"/>
                </a:schemeClr>
              </a:solidFill>
              <a:latin typeface="Corbel"/>
              <a:cs typeface="Corbel"/>
            </a:endParaRPr>
          </a:p>
          <a:p>
            <a:pPr marL="296545" marR="390525">
              <a:lnSpc>
                <a:spcPct val="80000"/>
              </a:lnSpc>
              <a:spcBef>
                <a:spcPts val="285"/>
              </a:spcBef>
            </a:pP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общественно- 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значимых</a:t>
            </a:r>
            <a:r>
              <a:rPr sz="2400" b="1" spc="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10" dirty="0" err="1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проблем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lang="ru-RU" sz="2400" b="1" spc="-5" dirty="0" smtClean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на</a:t>
            </a:r>
            <a:r>
              <a:rPr sz="2400" b="1" spc="-5" dirty="0" smtClean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5" dirty="0" err="1" smtClean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территори</a:t>
            </a:r>
            <a:r>
              <a:rPr lang="ru-RU" sz="2400" b="1" spc="-5" dirty="0" smtClean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и</a:t>
            </a:r>
            <a:r>
              <a:rPr sz="2400" b="1" dirty="0" smtClean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путем разработки </a:t>
            </a: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и </a:t>
            </a:r>
            <a:r>
              <a:rPr sz="2400" b="1" spc="-48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15" dirty="0" err="1" smtClean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реализации</a:t>
            </a:r>
            <a:r>
              <a:rPr lang="ru-RU" sz="2400" b="1" spc="-15" dirty="0" smtClean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5" dirty="0" err="1" smtClean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проектов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,</a:t>
            </a:r>
            <a:endParaRPr sz="2400" dirty="0">
              <a:solidFill>
                <a:schemeClr val="tx2">
                  <a:lumMod val="75000"/>
                </a:schemeClr>
              </a:solidFill>
              <a:latin typeface="Corbel"/>
              <a:cs typeface="Corbel"/>
            </a:endParaRPr>
          </a:p>
          <a:p>
            <a:pPr marL="296545" marR="165100">
              <a:lnSpc>
                <a:spcPts val="2300"/>
              </a:lnSpc>
              <a:spcBef>
                <a:spcPts val="275"/>
              </a:spcBef>
            </a:pP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а</a:t>
            </a:r>
            <a:r>
              <a:rPr sz="2400" b="1" spc="-4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также</a:t>
            </a:r>
            <a:r>
              <a:rPr sz="2400" b="1" spc="-1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комплексных </a:t>
            </a:r>
            <a:r>
              <a:rPr sz="2400" b="1" spc="-48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планов</a:t>
            </a:r>
            <a:r>
              <a:rPr sz="2400" b="1" spc="1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развития 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территорий</a:t>
            </a:r>
            <a:r>
              <a:rPr sz="2400" b="1" spc="2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Corbel"/>
                <a:cs typeface="Corbel"/>
              </a:rPr>
              <a:t>.</a:t>
            </a:r>
          </a:p>
        </p:txBody>
      </p:sp>
      <p:pic>
        <p:nvPicPr>
          <p:cNvPr id="7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0" y="4343400"/>
            <a:ext cx="2438400" cy="19476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28662" y="0"/>
            <a:ext cx="8215338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территории Тимирязевского сельского поселения в 2011 году было создано территориальное общественное самоуправление (далее ТОС) «Надежда», в состав входил всего один многоквартирный дом с. Тимирязево. В настоящее время границы расширены – это дает жителям самостоятельно и ответственно осуществлять собственные инициативы по вопросам местного значения. Органы ТОС могут осуществлять хозяйственную деятельность по благоустройству территории, иную хозяйственную деятельность, направленную на удовлетворение социально-бытовых потребностей граждан,  проживающих на соответствующей территории, как за счет средств указанных граждан, так и на основании договора между органами территориального общественного самоуправления и органами местного самоуправления с использованием средств местного бюджета, вправе вносить в органы местного самоуправления проекты муниципальных правовых актов, подлежащих обязательному рассмотрению этими органами и должностными лицами местного самоуправления, к компетенции которых отнесено принятие указанных актов. Органы ТОС могут выдвинуть инициативный проект в качестве инициаторов проекта. </a:t>
            </a: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  ТОС «Надежда» сплотил  в своих рядах  самых деятельных и неравнодушных людей. 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18"/>
          <p:cNvSpPr txBox="1"/>
          <p:nvPr/>
        </p:nvSpPr>
        <p:spPr>
          <a:xfrm>
            <a:off x="928662" y="1066800"/>
            <a:ext cx="3567138" cy="2129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8000" marR="440690" indent="-273685">
              <a:lnSpc>
                <a:spcPts val="1835"/>
              </a:lnSpc>
              <a:spcBef>
                <a:spcPts val="105"/>
              </a:spcBef>
              <a:buClr>
                <a:srgbClr val="3891A7"/>
              </a:buClr>
              <a:buSzPct val="79411"/>
              <a:buFont typeface="Segoe UI Symbol"/>
              <a:buChar char="⚫"/>
              <a:tabLst>
                <a:tab pos="273685" algn="l"/>
                <a:tab pos="287020" algn="l"/>
              </a:tabLst>
            </a:pPr>
            <a:r>
              <a:rPr sz="2400" spc="-20" dirty="0">
                <a:latin typeface="Times New Roman" pitchFamily="18" charset="0"/>
                <a:cs typeface="Times New Roman" pitchFamily="18" charset="0"/>
              </a:rPr>
              <a:t>ТОС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Надежда</a:t>
            </a:r>
            <a:r>
              <a:rPr sz="240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sz="2400" spc="-2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8000" marR="440690" indent="-273685">
              <a:lnSpc>
                <a:spcPts val="1835"/>
              </a:lnSpc>
              <a:spcBef>
                <a:spcPts val="105"/>
              </a:spcBef>
              <a:buClr>
                <a:srgbClr val="3891A7"/>
              </a:buClr>
              <a:buSzPct val="79411"/>
              <a:tabLst>
                <a:tab pos="273685" algn="l"/>
                <a:tab pos="287020" algn="l"/>
              </a:tabLst>
            </a:pPr>
            <a:r>
              <a:rPr lang="ru-RU" sz="24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2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sz="2400" spc="-2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 err="1">
                <a:latin typeface="Times New Roman" pitchFamily="18" charset="0"/>
                <a:cs typeface="Times New Roman" pitchFamily="18" charset="0"/>
              </a:rPr>
              <a:t>объединяет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 err="1" smtClean="0">
                <a:latin typeface="Times New Roman" pitchFamily="18" charset="0"/>
                <a:cs typeface="Times New Roman" pitchFamily="18" charset="0"/>
              </a:rPr>
              <a:t>всех</a:t>
            </a:r>
            <a:r>
              <a:rPr lang="ru-RU" sz="24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 err="1" smtClean="0">
                <a:latin typeface="Times New Roman" pitchFamily="18" charset="0"/>
                <a:cs typeface="Times New Roman" pitchFamily="18" charset="0"/>
              </a:rPr>
              <a:t>жителей</a:t>
            </a:r>
            <a:r>
              <a:rPr lang="ru-RU" sz="2400" spc="-10" dirty="0" smtClean="0">
                <a:latin typeface="Times New Roman" pitchFamily="18" charset="0"/>
                <a:cs typeface="Times New Roman" pitchFamily="18" charset="0"/>
              </a:rPr>
              <a:t> крупных населенных пунктов:</a:t>
            </a:r>
            <a:r>
              <a:rPr sz="2400" spc="-4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 smtClean="0">
                <a:latin typeface="Times New Roman" pitchFamily="18" charset="0"/>
                <a:cs typeface="Times New Roman" pitchFamily="18" charset="0"/>
              </a:rPr>
              <a:t>с.Тимирязево, д.Городок, </a:t>
            </a:r>
            <a:r>
              <a:rPr lang="ru-RU" sz="2400" spc="-5" dirty="0" err="1" smtClean="0">
                <a:latin typeface="Times New Roman" pitchFamily="18" charset="0"/>
                <a:cs typeface="Times New Roman" pitchFamily="18" charset="0"/>
              </a:rPr>
              <a:t>д.Запрудново</a:t>
            </a:r>
            <a:r>
              <a:rPr sz="2400" spc="-15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spc="-15" dirty="0" smtClean="0">
              <a:latin typeface="Times New Roman" pitchFamily="18" charset="0"/>
              <a:cs typeface="Times New Roman" pitchFamily="18" charset="0"/>
            </a:endParaRPr>
          </a:p>
          <a:p>
            <a:pPr marL="273685" marR="440690" indent="-273685">
              <a:lnSpc>
                <a:spcPts val="1835"/>
              </a:lnSpc>
              <a:spcBef>
                <a:spcPts val="105"/>
              </a:spcBef>
              <a:buClr>
                <a:srgbClr val="3891A7"/>
              </a:buClr>
              <a:buSzPct val="79411"/>
              <a:buFont typeface="Segoe UI Symbol"/>
              <a:buChar char="⚫"/>
              <a:tabLst>
                <a:tab pos="273685" algn="l"/>
                <a:tab pos="287020" algn="l"/>
              </a:tabLst>
            </a:pPr>
            <a:endParaRPr lang="ru-RU" sz="2400" spc="-15" dirty="0">
              <a:latin typeface="Times New Roman" pitchFamily="18" charset="0"/>
              <a:cs typeface="Times New Roman" pitchFamily="18" charset="0"/>
            </a:endParaRPr>
          </a:p>
          <a:p>
            <a:pPr marL="273685" marR="440690" indent="-273685">
              <a:lnSpc>
                <a:spcPts val="1835"/>
              </a:lnSpc>
              <a:spcBef>
                <a:spcPts val="105"/>
              </a:spcBef>
              <a:buClr>
                <a:srgbClr val="3891A7"/>
              </a:buClr>
              <a:buSzPct val="79411"/>
              <a:buFont typeface="Segoe UI Symbol"/>
              <a:buChar char="⚫"/>
              <a:tabLst>
                <a:tab pos="273685" algn="l"/>
                <a:tab pos="287020" algn="l"/>
              </a:tabLst>
            </a:pP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20"/>
          <p:cNvSpPr txBox="1"/>
          <p:nvPr/>
        </p:nvSpPr>
        <p:spPr>
          <a:xfrm>
            <a:off x="4862829" y="984326"/>
            <a:ext cx="3747771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3891A7"/>
              </a:buClr>
              <a:buSzPct val="79166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lang="ru-RU" sz="2400" spc="-10" dirty="0" smtClean="0">
                <a:latin typeface="Times New Roman" pitchFamily="18" charset="0"/>
                <a:cs typeface="Times New Roman" pitchFamily="18" charset="0"/>
              </a:rPr>
              <a:t>Администрация Тимирязевского сельского поселения</a:t>
            </a:r>
            <a:r>
              <a:rPr sz="2400" spc="-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–работает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sz="2400" spc="-4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 err="1">
                <a:latin typeface="Times New Roman" pitchFamily="18" charset="0"/>
                <a:cs typeface="Times New Roman" pitchFamily="18" charset="0"/>
              </a:rPr>
              <a:t>площадка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 err="1" smtClean="0"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sz="2400" spc="-1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1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 err="1" smtClean="0"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sz="24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6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 smtClean="0">
                <a:latin typeface="Times New Roman" pitchFamily="18" charset="0"/>
                <a:cs typeface="Times New Roman" pitchFamily="18" charset="0"/>
              </a:rPr>
              <a:t>ТОС</a:t>
            </a:r>
            <a:r>
              <a:rPr lang="ru-RU" sz="2400" spc="-1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4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4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20" dirty="0" smtClean="0">
                <a:latin typeface="Times New Roman" pitchFamily="18" charset="0"/>
                <a:cs typeface="Times New Roman" pitchFamily="18" charset="0"/>
              </a:rPr>
              <a:t>оказывает </a:t>
            </a:r>
            <a:r>
              <a:rPr sz="2400" spc="-15" dirty="0" err="1" smtClean="0">
                <a:latin typeface="Times New Roman" pitchFamily="18" charset="0"/>
                <a:cs typeface="Times New Roman" pitchFamily="18" charset="0"/>
              </a:rPr>
              <a:t>помо</a:t>
            </a:r>
            <a:r>
              <a:rPr lang="ru-RU" sz="2400" spc="-15" dirty="0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2400" spc="-15" dirty="0" smtClean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24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</a:t>
            </a:r>
            <a:r>
              <a:rPr sz="2400" spc="-5" dirty="0" err="1" smtClean="0">
                <a:latin typeface="Times New Roman" pitchFamily="18" charset="0"/>
                <a:cs typeface="Times New Roman" pitchFamily="18" charset="0"/>
              </a:rPr>
              <a:t>писании</a:t>
            </a:r>
            <a:r>
              <a:rPr sz="2400" spc="-7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проектов, </a:t>
            </a:r>
            <a:r>
              <a:rPr sz="2400" spc="-4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 err="1" smtClean="0">
                <a:latin typeface="Times New Roman" pitchFamily="18" charset="0"/>
                <a:cs typeface="Times New Roman" pitchFamily="18" charset="0"/>
              </a:rPr>
              <a:t>организ</a:t>
            </a:r>
            <a:r>
              <a:rPr lang="ru-RU" sz="2400" spc="-5" dirty="0" smtClean="0">
                <a:latin typeface="Times New Roman" pitchFamily="18" charset="0"/>
                <a:cs typeface="Times New Roman" pitchFamily="18" charset="0"/>
              </a:rPr>
              <a:t>ует</a:t>
            </a:r>
            <a:r>
              <a:rPr sz="24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 smtClean="0">
                <a:latin typeface="Times New Roman" pitchFamily="18" charset="0"/>
                <a:cs typeface="Times New Roman" pitchFamily="18" charset="0"/>
              </a:rPr>
              <a:t>встреч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spc="-47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информационное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сопровождение.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19"/>
          <p:cNvSpPr/>
          <p:nvPr/>
        </p:nvSpPr>
        <p:spPr>
          <a:xfrm>
            <a:off x="4663440" y="969263"/>
            <a:ext cx="4023360" cy="4114800"/>
          </a:xfrm>
          <a:custGeom>
            <a:avLst/>
            <a:gdLst/>
            <a:ahLst/>
            <a:cxnLst/>
            <a:rect l="l" t="t" r="r" b="b"/>
            <a:pathLst>
              <a:path w="4023359" h="4114800">
                <a:moveTo>
                  <a:pt x="0" y="4114800"/>
                </a:moveTo>
                <a:lnTo>
                  <a:pt x="4023360" y="4114800"/>
                </a:lnTo>
                <a:lnTo>
                  <a:pt x="402336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ln w="12192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 txBox="1"/>
          <p:nvPr/>
        </p:nvSpPr>
        <p:spPr>
          <a:xfrm>
            <a:off x="838200" y="5334000"/>
            <a:ext cx="778065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0605" marR="5080" indent="-101854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562213"/>
                </a:solidFill>
                <a:latin typeface="Corbel"/>
                <a:cs typeface="Corbel"/>
              </a:rPr>
              <a:t>Направления </a:t>
            </a:r>
            <a:r>
              <a:rPr sz="2400" b="1" dirty="0">
                <a:solidFill>
                  <a:srgbClr val="562213"/>
                </a:solidFill>
                <a:latin typeface="Corbel"/>
                <a:cs typeface="Corbel"/>
              </a:rPr>
              <a:t>и </a:t>
            </a:r>
            <a:r>
              <a:rPr sz="2400" b="1" spc="-5" dirty="0">
                <a:solidFill>
                  <a:srgbClr val="562213"/>
                </a:solidFill>
                <a:latin typeface="Corbel"/>
                <a:cs typeface="Corbel"/>
              </a:rPr>
              <a:t>этапы совершенствования системы </a:t>
            </a:r>
            <a:r>
              <a:rPr sz="2400" b="1" spc="-25" dirty="0">
                <a:solidFill>
                  <a:srgbClr val="562213"/>
                </a:solidFill>
                <a:latin typeface="Corbel"/>
                <a:cs typeface="Corbel"/>
              </a:rPr>
              <a:t>ТОС </a:t>
            </a:r>
            <a:r>
              <a:rPr sz="2400" b="1" dirty="0">
                <a:solidFill>
                  <a:srgbClr val="562213"/>
                </a:solidFill>
                <a:latin typeface="Corbel"/>
                <a:cs typeface="Corbel"/>
              </a:rPr>
              <a:t>в </a:t>
            </a:r>
            <a:r>
              <a:rPr sz="2400" b="1" spc="-480" dirty="0">
                <a:solidFill>
                  <a:srgbClr val="562213"/>
                </a:solidFill>
                <a:latin typeface="Corbel"/>
                <a:cs typeface="Corbel"/>
              </a:rPr>
              <a:t> </a:t>
            </a:r>
            <a:r>
              <a:rPr lang="ru-RU" sz="2400" b="1" dirty="0" smtClean="0">
                <a:solidFill>
                  <a:srgbClr val="562213"/>
                </a:solidFill>
                <a:latin typeface="Corbel"/>
                <a:cs typeface="Corbel"/>
              </a:rPr>
              <a:t>Тимирязевском сельском поселении</a:t>
            </a:r>
            <a:endParaRPr sz="24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pic>
        <p:nvPicPr>
          <p:cNvPr id="3" name="Рисунок 2" descr="2023-12-06_15-50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1000108"/>
            <a:ext cx="6924676" cy="5410200"/>
          </a:xfrm>
          <a:prstGeom prst="rect">
            <a:avLst/>
          </a:prstGeom>
        </p:spPr>
      </p:pic>
      <p:sp>
        <p:nvSpPr>
          <p:cNvPr id="5" name="Стрелка вниз 4"/>
          <p:cNvSpPr/>
          <p:nvPr/>
        </p:nvSpPr>
        <p:spPr>
          <a:xfrm>
            <a:off x="5715000" y="381000"/>
            <a:ext cx="2667000" cy="1524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ТОС «Надежда»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6715140" y="242886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004611">
            <a:off x="7215206" y="3357562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786314" y="4786322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574768" y="0"/>
            <a:ext cx="8569232" cy="100010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 </a:t>
            </a: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Территориальное общественное самоуправление « НАДЕЖДА»</a:t>
            </a:r>
            <a:endParaRPr lang="ru-RU" sz="3600" i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5" name="Рисунок 16" descr="IMG_20220527_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00108"/>
            <a:ext cx="23939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7" descr="IMG_20220527_00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000108"/>
            <a:ext cx="243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048000" y="1524000"/>
            <a:ext cx="30003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 pitchFamily="34" charset="0"/>
              </a:rPr>
              <a:t>В 2011 году организован ТОС «Надежда», а </a:t>
            </a:r>
            <a:r>
              <a:rPr lang="ru-RU" dirty="0">
                <a:latin typeface="Calibri" pitchFamily="34" charset="0"/>
              </a:rPr>
              <a:t>2022 году по инициативе граждан были расширеные границы ТОС «</a:t>
            </a:r>
            <a:r>
              <a:rPr lang="ru-RU" dirty="0" smtClean="0">
                <a:latin typeface="Calibri" pitchFamily="34" charset="0"/>
              </a:rPr>
              <a:t>Надежда»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8" name="Рисунок 18" descr="IMG_20220527_000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406775"/>
            <a:ext cx="24384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C:\Users\Natalya\Downloads\WhatsApp Image 2025-01-28 at 10.12.54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357562"/>
            <a:ext cx="2714644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9e40ea7146a7da0047978786c9f66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358346" cy="7000900"/>
          </a:xfrm>
          <a:prstGeom prst="rect">
            <a:avLst/>
          </a:prstGeom>
        </p:spPr>
      </p:pic>
      <p:sp>
        <p:nvSpPr>
          <p:cNvPr id="3" name="object 18"/>
          <p:cNvSpPr txBox="1"/>
          <p:nvPr/>
        </p:nvSpPr>
        <p:spPr>
          <a:xfrm>
            <a:off x="1285852" y="857232"/>
            <a:ext cx="3929090" cy="4538422"/>
          </a:xfrm>
          <a:prstGeom prst="rect">
            <a:avLst/>
          </a:prstGeom>
          <a:ln w="12192">
            <a:solidFill>
              <a:srgbClr val="FFFFFF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484505" indent="-275590">
              <a:lnSpc>
                <a:spcPct val="100000"/>
              </a:lnSpc>
              <a:spcBef>
                <a:spcPts val="250"/>
              </a:spcBef>
              <a:buClr>
                <a:srgbClr val="3891A7"/>
              </a:buClr>
              <a:buSzPct val="78125"/>
              <a:buFont typeface="Segoe UI Symbol"/>
              <a:buChar char="⚫"/>
              <a:tabLst>
                <a:tab pos="484505" algn="l"/>
                <a:tab pos="485140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Corbel"/>
                <a:cs typeface="Corbel"/>
              </a:rPr>
              <a:t>ТОС  совместно с администрацией поселения</a:t>
            </a:r>
            <a:r>
              <a:rPr sz="1600" b="1" spc="-2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включает</a:t>
            </a:r>
            <a:r>
              <a:rPr sz="1600" b="1" spc="-2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10" dirty="0" err="1">
                <a:solidFill>
                  <a:srgbClr val="C00000"/>
                </a:solidFill>
                <a:latin typeface="Corbel"/>
                <a:cs typeface="Corbel"/>
              </a:rPr>
              <a:t>обязательные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10" dirty="0" err="1" smtClean="0">
                <a:solidFill>
                  <a:srgbClr val="C00000"/>
                </a:solidFill>
                <a:latin typeface="Corbel"/>
                <a:cs typeface="Corbel"/>
              </a:rPr>
              <a:t>ежегодные</a:t>
            </a:r>
            <a:r>
              <a:rPr lang="ru-RU" sz="1600" b="1" spc="-10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Corbel"/>
                <a:cs typeface="Corbel"/>
              </a:rPr>
              <a:t>м</a:t>
            </a:r>
            <a:r>
              <a:rPr sz="1600" b="1" dirty="0" err="1" smtClean="0">
                <a:solidFill>
                  <a:srgbClr val="C00000"/>
                </a:solidFill>
                <a:latin typeface="Corbel"/>
                <a:cs typeface="Corbel"/>
              </a:rPr>
              <a:t>ероприятия</a:t>
            </a:r>
            <a:r>
              <a:rPr lang="ru-RU" sz="1600" b="1" dirty="0" smtClean="0">
                <a:solidFill>
                  <a:srgbClr val="C00000"/>
                </a:solidFill>
                <a:latin typeface="Corbel"/>
                <a:cs typeface="Corbel"/>
              </a:rPr>
              <a:t>, </a:t>
            </a:r>
            <a:r>
              <a:rPr sz="1600" b="1" dirty="0" err="1" smtClean="0">
                <a:solidFill>
                  <a:srgbClr val="C00000"/>
                </a:solidFill>
                <a:latin typeface="Corbel"/>
                <a:cs typeface="Corbel"/>
              </a:rPr>
              <a:t>на</a:t>
            </a:r>
            <a:r>
              <a:rPr sz="1600" b="1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которых</a:t>
            </a:r>
            <a:r>
              <a:rPr sz="1600" b="1" spc="-3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20" dirty="0">
                <a:solidFill>
                  <a:srgbClr val="C00000"/>
                </a:solidFill>
                <a:latin typeface="Corbel"/>
                <a:cs typeface="Corbel"/>
              </a:rPr>
              <a:t>подводятся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итоги</a:t>
            </a:r>
            <a:r>
              <a:rPr sz="1600" b="1" spc="-5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работы, </a:t>
            </a:r>
            <a:r>
              <a:rPr sz="1600" b="1" spc="-31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утверждаются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планы работ на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год, </a:t>
            </a:r>
            <a:r>
              <a:rPr sz="1600" b="1" spc="-31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 err="1">
                <a:solidFill>
                  <a:srgbClr val="C00000"/>
                </a:solidFill>
                <a:latin typeface="Corbel"/>
                <a:cs typeface="Corbel"/>
              </a:rPr>
              <a:t>при</a:t>
            </a:r>
            <a:r>
              <a:rPr sz="1600" b="1" spc="5" dirty="0" err="1">
                <a:solidFill>
                  <a:srgbClr val="C00000"/>
                </a:solidFill>
                <a:latin typeface="Corbel"/>
                <a:cs typeface="Corbel"/>
              </a:rPr>
              <a:t>н</a:t>
            </a:r>
            <a:r>
              <a:rPr sz="1600" b="1" dirty="0" err="1">
                <a:solidFill>
                  <a:srgbClr val="C00000"/>
                </a:solidFill>
                <a:latin typeface="Corbel"/>
                <a:cs typeface="Corbel"/>
              </a:rPr>
              <a:t>им</a:t>
            </a:r>
            <a:r>
              <a:rPr sz="1600" b="1" spc="-10" dirty="0" err="1">
                <a:solidFill>
                  <a:srgbClr val="C00000"/>
                </a:solidFill>
                <a:latin typeface="Corbel"/>
                <a:cs typeface="Corbel"/>
              </a:rPr>
              <a:t>а</a:t>
            </a:r>
            <a:r>
              <a:rPr sz="1600" b="1" spc="10" dirty="0" err="1">
                <a:solidFill>
                  <a:srgbClr val="C00000"/>
                </a:solidFill>
                <a:latin typeface="Corbel"/>
                <a:cs typeface="Corbel"/>
              </a:rPr>
              <a:t>ю</a:t>
            </a:r>
            <a:r>
              <a:rPr sz="1600" b="1" spc="-10" dirty="0" err="1">
                <a:solidFill>
                  <a:srgbClr val="C00000"/>
                </a:solidFill>
                <a:latin typeface="Corbel"/>
                <a:cs typeface="Corbel"/>
              </a:rPr>
              <a:t>т</a:t>
            </a:r>
            <a:r>
              <a:rPr sz="1600" b="1" spc="-15" dirty="0" err="1">
                <a:solidFill>
                  <a:srgbClr val="C00000"/>
                </a:solidFill>
                <a:latin typeface="Corbel"/>
                <a:cs typeface="Corbel"/>
              </a:rPr>
              <a:t>с</a:t>
            </a:r>
            <a:r>
              <a:rPr sz="1600" b="1" dirty="0" err="1">
                <a:solidFill>
                  <a:srgbClr val="C00000"/>
                </a:solidFill>
                <a:latin typeface="Corbel"/>
                <a:cs typeface="Corbel"/>
              </a:rPr>
              <a:t>я</a:t>
            </a:r>
            <a:r>
              <a:rPr sz="1600" b="1" spc="-8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 err="1" smtClean="0">
                <a:solidFill>
                  <a:srgbClr val="C00000"/>
                </a:solidFill>
                <a:latin typeface="Corbel"/>
                <a:cs typeface="Corbel"/>
              </a:rPr>
              <a:t>ор</a:t>
            </a:r>
            <a:r>
              <a:rPr sz="1600" b="1" spc="-10" dirty="0" err="1" smtClean="0">
                <a:solidFill>
                  <a:srgbClr val="C00000"/>
                </a:solidFill>
                <a:latin typeface="Corbel"/>
                <a:cs typeface="Corbel"/>
              </a:rPr>
              <a:t>г</a:t>
            </a:r>
            <a:r>
              <a:rPr sz="1600" b="1" spc="-15" dirty="0" err="1" smtClean="0">
                <a:solidFill>
                  <a:srgbClr val="C00000"/>
                </a:solidFill>
                <a:latin typeface="Corbel"/>
                <a:cs typeface="Corbel"/>
              </a:rPr>
              <a:t>а</a:t>
            </a:r>
            <a:r>
              <a:rPr sz="1600" b="1" dirty="0" err="1" smtClean="0">
                <a:solidFill>
                  <a:srgbClr val="C00000"/>
                </a:solidFill>
                <a:latin typeface="Corbel"/>
                <a:cs typeface="Corbel"/>
              </a:rPr>
              <a:t>ни</a:t>
            </a:r>
            <a:r>
              <a:rPr sz="1600" b="1" spc="-10" dirty="0" err="1" smtClean="0">
                <a:solidFill>
                  <a:srgbClr val="C00000"/>
                </a:solidFill>
                <a:latin typeface="Corbel"/>
                <a:cs typeface="Corbel"/>
              </a:rPr>
              <a:t>з</a:t>
            </a:r>
            <a:r>
              <a:rPr sz="1600" b="1" spc="-15" dirty="0" err="1" smtClean="0">
                <a:solidFill>
                  <a:srgbClr val="C00000"/>
                </a:solidFill>
                <a:latin typeface="Corbel"/>
                <a:cs typeface="Corbel"/>
              </a:rPr>
              <a:t>ац</a:t>
            </a:r>
            <a:r>
              <a:rPr sz="1600" b="1" dirty="0" err="1" smtClean="0">
                <a:solidFill>
                  <a:srgbClr val="C00000"/>
                </a:solidFill>
                <a:latin typeface="Corbel"/>
                <a:cs typeface="Corbel"/>
              </a:rPr>
              <a:t>ион</a:t>
            </a:r>
            <a:r>
              <a:rPr sz="1600" b="1" spc="5" dirty="0" err="1" smtClean="0">
                <a:solidFill>
                  <a:srgbClr val="C00000"/>
                </a:solidFill>
                <a:latin typeface="Corbel"/>
                <a:cs typeface="Corbel"/>
              </a:rPr>
              <a:t>н</a:t>
            </a:r>
            <a:r>
              <a:rPr sz="1600" b="1" dirty="0" err="1" smtClean="0">
                <a:solidFill>
                  <a:srgbClr val="C00000"/>
                </a:solidFill>
                <a:latin typeface="Corbel"/>
                <a:cs typeface="Corbel"/>
              </a:rPr>
              <a:t>ые</a:t>
            </a:r>
            <a:r>
              <a:rPr lang="ru-RU" sz="1600" b="1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 err="1" smtClean="0">
                <a:solidFill>
                  <a:srgbClr val="C00000"/>
                </a:solidFill>
                <a:latin typeface="Corbel"/>
                <a:cs typeface="Corbel"/>
              </a:rPr>
              <a:t>решения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.</a:t>
            </a:r>
            <a:endParaRPr sz="1600" dirty="0">
              <a:latin typeface="Corbel"/>
              <a:cs typeface="Corbel"/>
            </a:endParaRPr>
          </a:p>
          <a:p>
            <a:pPr marL="484505" indent="-275590">
              <a:lnSpc>
                <a:spcPct val="100000"/>
              </a:lnSpc>
              <a:spcBef>
                <a:spcPts val="695"/>
              </a:spcBef>
              <a:buClr>
                <a:srgbClr val="3891A7"/>
              </a:buClr>
              <a:buSzPct val="78125"/>
              <a:buFont typeface="Segoe UI Symbol"/>
              <a:buChar char="⚫"/>
              <a:tabLst>
                <a:tab pos="484505" algn="l"/>
                <a:tab pos="485140" algn="l"/>
              </a:tabLst>
            </a:pPr>
            <a:r>
              <a:rPr sz="1600" b="1" spc="5" dirty="0" err="1" smtClean="0">
                <a:solidFill>
                  <a:srgbClr val="C00000"/>
                </a:solidFill>
                <a:latin typeface="Corbel"/>
                <a:cs typeface="Corbel"/>
              </a:rPr>
              <a:t>Еж</a:t>
            </a:r>
            <a:r>
              <a:rPr sz="1600" b="1" spc="-10" dirty="0" err="1" smtClean="0">
                <a:solidFill>
                  <a:srgbClr val="C00000"/>
                </a:solidFill>
                <a:latin typeface="Corbel"/>
                <a:cs typeface="Corbel"/>
              </a:rPr>
              <a:t>ег</a:t>
            </a:r>
            <a:r>
              <a:rPr sz="1600" b="1" spc="-50" dirty="0" err="1" smtClean="0">
                <a:solidFill>
                  <a:srgbClr val="C00000"/>
                </a:solidFill>
                <a:latin typeface="Corbel"/>
                <a:cs typeface="Corbel"/>
              </a:rPr>
              <a:t>о</a:t>
            </a:r>
            <a:r>
              <a:rPr sz="1600" b="1" spc="-30" dirty="0" err="1" smtClean="0">
                <a:solidFill>
                  <a:srgbClr val="C00000"/>
                </a:solidFill>
                <a:latin typeface="Corbel"/>
                <a:cs typeface="Corbel"/>
              </a:rPr>
              <a:t>д</a:t>
            </a:r>
            <a:r>
              <a:rPr sz="1600" b="1" dirty="0" err="1" smtClean="0">
                <a:solidFill>
                  <a:srgbClr val="C00000"/>
                </a:solidFill>
                <a:latin typeface="Corbel"/>
                <a:cs typeface="Corbel"/>
              </a:rPr>
              <a:t>н</a:t>
            </a:r>
            <a:r>
              <a:rPr sz="1600" b="1" spc="5" dirty="0" err="1" smtClean="0">
                <a:solidFill>
                  <a:srgbClr val="C00000"/>
                </a:solidFill>
                <a:latin typeface="Corbel"/>
                <a:cs typeface="Corbel"/>
              </a:rPr>
              <a:t>о</a:t>
            </a:r>
            <a:r>
              <a:rPr lang="ru-RU" sz="1600" b="1" spc="5" dirty="0" smtClean="0">
                <a:solidFill>
                  <a:srgbClr val="C00000"/>
                </a:solidFill>
                <a:latin typeface="Corbel"/>
                <a:cs typeface="Corbel"/>
              </a:rPr>
              <a:t>е</a:t>
            </a:r>
            <a:r>
              <a:rPr sz="1600" b="1" spc="-110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3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 err="1" smtClean="0">
                <a:solidFill>
                  <a:srgbClr val="C00000"/>
                </a:solidFill>
                <a:latin typeface="Corbel"/>
                <a:cs typeface="Corbel"/>
              </a:rPr>
              <a:t>участ</a:t>
            </a:r>
            <a:r>
              <a:rPr lang="ru-RU" sz="1600" b="1" spc="-5" dirty="0" smtClean="0">
                <a:solidFill>
                  <a:srgbClr val="C00000"/>
                </a:solidFill>
                <a:latin typeface="Corbel"/>
                <a:cs typeface="Corbel"/>
              </a:rPr>
              <a:t>ие в мероприятиях, пр</a:t>
            </a:r>
            <a:r>
              <a:rPr lang="ru-RU" sz="1600" b="1" spc="-45" dirty="0" smtClean="0">
                <a:solidFill>
                  <a:srgbClr val="C00000"/>
                </a:solidFill>
                <a:latin typeface="Corbel"/>
                <a:cs typeface="Corbel"/>
              </a:rPr>
              <a:t>оводимых Ассоциацией «Совет муниципальных образований Ивановской области»: (конкурс «Лучшый проект ТОС Ивановской области», конкурс «Лучшый руководитель ТОС Ивановской области», конкурс «Лидер местного </a:t>
            </a:r>
            <a:r>
              <a:rPr lang="ru-RU" sz="1600" b="1" spc="-45" dirty="0" smtClean="0">
                <a:solidFill>
                  <a:srgbClr val="C00000"/>
                </a:solidFill>
                <a:latin typeface="Corbel"/>
                <a:cs typeface="Corbel"/>
              </a:rPr>
              <a:t>сообщества</a:t>
            </a:r>
            <a:r>
              <a:rPr lang="ru-RU" sz="1600" b="1" spc="-4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spc="-45" dirty="0" smtClean="0">
                <a:solidFill>
                  <a:srgbClr val="C00000"/>
                </a:solidFill>
                <a:latin typeface="Corbel"/>
                <a:cs typeface="Corbel"/>
              </a:rPr>
              <a:t>среди председателя ТОС и сельских </a:t>
            </a:r>
            <a:r>
              <a:rPr lang="ru-RU" sz="1600" b="1" spc="-45" dirty="0" smtClean="0">
                <a:solidFill>
                  <a:srgbClr val="C00000"/>
                </a:solidFill>
                <a:latin typeface="Corbel"/>
                <a:cs typeface="Corbel"/>
              </a:rPr>
              <a:t>старост»)</a:t>
            </a:r>
            <a:endParaRPr sz="1600" dirty="0">
              <a:latin typeface="Corbel"/>
              <a:cs typeface="Corbel"/>
            </a:endParaRPr>
          </a:p>
          <a:p>
            <a:pPr marL="484505">
              <a:lnSpc>
                <a:spcPts val="1800"/>
              </a:lnSpc>
            </a:pPr>
            <a:endParaRPr sz="1600" dirty="0">
              <a:latin typeface="Corbel"/>
              <a:cs typeface="Corbel"/>
            </a:endParaRPr>
          </a:p>
        </p:txBody>
      </p:sp>
      <p:sp>
        <p:nvSpPr>
          <p:cNvPr id="5" name="object 24"/>
          <p:cNvSpPr txBox="1"/>
          <p:nvPr/>
        </p:nvSpPr>
        <p:spPr>
          <a:xfrm>
            <a:off x="5286380" y="285728"/>
            <a:ext cx="3698240" cy="63485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8125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Р</a:t>
            </a:r>
            <a:r>
              <a:rPr sz="1600" b="1" spc="-15" dirty="0">
                <a:solidFill>
                  <a:srgbClr val="C00000"/>
                </a:solidFill>
                <a:latin typeface="Corbel"/>
                <a:cs typeface="Corbel"/>
              </a:rPr>
              <a:t>а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б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о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т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а</a:t>
            </a:r>
            <a:r>
              <a:rPr sz="1600" b="1" spc="-12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5" dirty="0">
                <a:solidFill>
                  <a:srgbClr val="C00000"/>
                </a:solidFill>
                <a:latin typeface="Corbel"/>
                <a:cs typeface="Corbel"/>
              </a:rPr>
              <a:t>Т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О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С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ов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spc="-2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15" dirty="0">
                <a:solidFill>
                  <a:srgbClr val="C00000"/>
                </a:solidFill>
                <a:latin typeface="Corbel"/>
                <a:cs typeface="Corbel"/>
              </a:rPr>
              <a:t>а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кт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в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ис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т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ов</a:t>
            </a:r>
            <a:endParaRPr sz="1600" dirty="0">
              <a:latin typeface="Corbel"/>
              <a:cs typeface="Corbel"/>
            </a:endParaRPr>
          </a:p>
          <a:p>
            <a:pPr marL="287020" marR="290830">
              <a:lnSpc>
                <a:spcPct val="100000"/>
              </a:lnSpc>
            </a:pP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организовывается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 на принципах 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проектной 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деятельности.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Богатый </a:t>
            </a:r>
            <a:r>
              <a:rPr sz="1600" b="1" spc="-31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опыт по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разработке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реализации </a:t>
            </a:r>
            <a:r>
              <a:rPr sz="1600" b="1" spc="-31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различных</a:t>
            </a:r>
            <a:r>
              <a:rPr sz="1600" b="1" spc="-5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проектов.</a:t>
            </a:r>
            <a:r>
              <a:rPr sz="1600" b="1" spc="-4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В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процессе</a:t>
            </a:r>
            <a:endParaRPr sz="1600" dirty="0">
              <a:latin typeface="Corbel"/>
              <a:cs typeface="Corbel"/>
            </a:endParaRPr>
          </a:p>
          <a:p>
            <a:pPr marL="287020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р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аз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в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т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ия</a:t>
            </a:r>
            <a:r>
              <a:rPr sz="1600" b="1" spc="-3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с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с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те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мы</a:t>
            </a:r>
            <a:r>
              <a:rPr sz="1600" b="1" spc="-16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5" dirty="0">
                <a:solidFill>
                  <a:srgbClr val="C00000"/>
                </a:solidFill>
                <a:latin typeface="Corbel"/>
                <a:cs typeface="Corbel"/>
              </a:rPr>
              <a:t>Т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О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С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,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н</a:t>
            </a:r>
            <a:r>
              <a:rPr sz="1600" b="1" spc="-15" dirty="0">
                <a:solidFill>
                  <a:srgbClr val="C00000"/>
                </a:solidFill>
                <a:latin typeface="Corbel"/>
                <a:cs typeface="Corbel"/>
              </a:rPr>
              <a:t>а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р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а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б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о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тк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spc="-2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у</a:t>
            </a:r>
            <a:endParaRPr sz="1600" dirty="0">
              <a:latin typeface="Corbel"/>
              <a:cs typeface="Corbel"/>
            </a:endParaRPr>
          </a:p>
          <a:p>
            <a:pPr marL="287020" marR="313055">
              <a:lnSpc>
                <a:spcPct val="100000"/>
              </a:lnSpc>
            </a:pP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жителей 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и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организаторов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опыта 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совместной работы, роста 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числа </a:t>
            </a:r>
            <a:r>
              <a:rPr sz="1600" b="1" spc="1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активистов,</a:t>
            </a:r>
            <a:r>
              <a:rPr sz="1600" b="1" spc="-4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включенных</a:t>
            </a:r>
            <a:r>
              <a:rPr sz="1600" b="1" spc="-8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в</a:t>
            </a:r>
            <a:r>
              <a:rPr sz="1600" b="1" spc="-1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работу</a:t>
            </a:r>
            <a:endParaRPr sz="1600" dirty="0">
              <a:latin typeface="Corbel"/>
              <a:cs typeface="Corbel"/>
            </a:endParaRPr>
          </a:p>
          <a:p>
            <a:pPr marL="287020">
              <a:lnSpc>
                <a:spcPct val="100000"/>
              </a:lnSpc>
              <a:spcBef>
                <a:spcPts val="5"/>
              </a:spcBef>
            </a:pPr>
            <a:r>
              <a:rPr sz="1600" b="1" spc="-15" dirty="0">
                <a:solidFill>
                  <a:srgbClr val="C00000"/>
                </a:solidFill>
                <a:latin typeface="Corbel"/>
                <a:cs typeface="Corbel"/>
              </a:rPr>
              <a:t>ТОС,</a:t>
            </a:r>
            <a:r>
              <a:rPr sz="1600" b="1" spc="-2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количество</a:t>
            </a:r>
            <a:r>
              <a:rPr sz="1600" b="1" spc="-4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spc="-2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масштаб</a:t>
            </a:r>
            <a:r>
              <a:rPr sz="1600" b="1" spc="-1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проектов</a:t>
            </a:r>
            <a:endParaRPr sz="1600" dirty="0">
              <a:latin typeface="Corbel"/>
              <a:cs typeface="Corbel"/>
            </a:endParaRPr>
          </a:p>
          <a:p>
            <a:pPr marL="287020" marR="464820">
              <a:lnSpc>
                <a:spcPct val="100000"/>
              </a:lnSpc>
            </a:pPr>
            <a:r>
              <a:rPr sz="1600" b="1" spc="-15" dirty="0">
                <a:solidFill>
                  <a:srgbClr val="C00000"/>
                </a:solidFill>
                <a:latin typeface="Corbel"/>
                <a:cs typeface="Corbel"/>
              </a:rPr>
              <a:t>у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в</a:t>
            </a:r>
            <a:r>
              <a:rPr sz="1600" b="1" spc="-30" dirty="0">
                <a:solidFill>
                  <a:srgbClr val="C00000"/>
                </a:solidFill>
                <a:latin typeface="Corbel"/>
                <a:cs typeface="Corbel"/>
              </a:rPr>
              <a:t>е</a:t>
            </a: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л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чит</a:t>
            </a:r>
            <a:r>
              <a:rPr sz="1600" b="1" spc="-20" dirty="0">
                <a:solidFill>
                  <a:srgbClr val="C00000"/>
                </a:solidFill>
                <a:latin typeface="Corbel"/>
                <a:cs typeface="Corbel"/>
              </a:rPr>
              <a:t>с</a:t>
            </a:r>
            <a:r>
              <a:rPr sz="1600" b="1" spc="-15" dirty="0">
                <a:solidFill>
                  <a:srgbClr val="C00000"/>
                </a:solidFill>
                <a:latin typeface="Corbel"/>
                <a:cs typeface="Corbel"/>
              </a:rPr>
              <a:t>я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.</a:t>
            </a:r>
            <a:r>
              <a:rPr sz="1600" b="1" spc="-6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20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ни</a:t>
            </a:r>
            <a:r>
              <a:rPr sz="1600" b="1" spc="-15" dirty="0">
                <a:solidFill>
                  <a:srgbClr val="C00000"/>
                </a:solidFill>
                <a:latin typeface="Corbel"/>
                <a:cs typeface="Corbel"/>
              </a:rPr>
              <a:t>ц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spc="-35" dirty="0">
                <a:solidFill>
                  <a:srgbClr val="C00000"/>
                </a:solidFill>
                <a:latin typeface="Corbel"/>
                <a:cs typeface="Corbel"/>
              </a:rPr>
              <a:t>а</a:t>
            </a:r>
            <a:r>
              <a:rPr sz="1600" b="1" spc="-10" dirty="0">
                <a:solidFill>
                  <a:srgbClr val="C00000"/>
                </a:solidFill>
                <a:latin typeface="Corbel"/>
                <a:cs typeface="Corbel"/>
              </a:rPr>
              <a:t>т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в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а</a:t>
            </a:r>
            <a:r>
              <a:rPr sz="1600" b="1" spc="-7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и</a:t>
            </a:r>
            <a:r>
              <a:rPr sz="1600" b="1" spc="-30" dirty="0">
                <a:solidFill>
                  <a:srgbClr val="C00000"/>
                </a:solidFill>
                <a:latin typeface="Corbel"/>
                <a:cs typeface="Corbel"/>
              </a:rPr>
              <a:t>д</a:t>
            </a:r>
            <a:r>
              <a:rPr sz="1600" b="1" spc="-60" dirty="0">
                <a:solidFill>
                  <a:srgbClr val="C00000"/>
                </a:solidFill>
                <a:latin typeface="Corbel"/>
                <a:cs typeface="Corbel"/>
              </a:rPr>
              <a:t>ё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т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от  самих</a:t>
            </a:r>
            <a:r>
              <a:rPr sz="1600" b="1" spc="-5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жителей.</a:t>
            </a:r>
            <a:endParaRPr sz="1600" dirty="0">
              <a:latin typeface="Corbel"/>
              <a:cs typeface="Corbel"/>
            </a:endParaRPr>
          </a:p>
          <a:p>
            <a:pPr marL="287020" marR="353060" indent="-274320">
              <a:lnSpc>
                <a:spcPct val="100000"/>
              </a:lnSpc>
              <a:spcBef>
                <a:spcPts val="725"/>
              </a:spcBef>
              <a:buClr>
                <a:srgbClr val="3891A7"/>
              </a:buClr>
              <a:buSzPct val="78125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1600" b="1" spc="5" dirty="0">
                <a:solidFill>
                  <a:srgbClr val="C00000"/>
                </a:solidFill>
                <a:latin typeface="Corbel"/>
                <a:cs typeface="Corbel"/>
              </a:rPr>
              <a:t>В</a:t>
            </a:r>
            <a:r>
              <a:rPr sz="1600" b="1" spc="-2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orbel"/>
                <a:cs typeface="Corbel"/>
              </a:rPr>
              <a:t>поселении</a:t>
            </a:r>
            <a:r>
              <a:rPr sz="1600" b="1" spc="-7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20" dirty="0">
                <a:solidFill>
                  <a:srgbClr val="C00000"/>
                </a:solidFill>
                <a:latin typeface="Corbel"/>
                <a:cs typeface="Corbel"/>
              </a:rPr>
              <a:t>идёт</a:t>
            </a:r>
            <a:r>
              <a:rPr sz="1600" b="1" spc="-3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работа</a:t>
            </a:r>
            <a:r>
              <a:rPr sz="1600" b="1" spc="-2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 err="1">
                <a:solidFill>
                  <a:srgbClr val="C00000"/>
                </a:solidFill>
                <a:latin typeface="Corbel"/>
                <a:cs typeface="Corbel"/>
              </a:rPr>
              <a:t>по</a:t>
            </a:r>
            <a:r>
              <a:rPr sz="1600" b="1" spc="-3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5" dirty="0" smtClean="0">
                <a:solidFill>
                  <a:srgbClr val="C00000"/>
                </a:solidFill>
                <a:latin typeface="Corbel"/>
                <a:cs typeface="Corbel"/>
              </a:rPr>
              <a:t>К</a:t>
            </a:r>
            <a:r>
              <a:rPr lang="ru-RU" sz="1600" b="1" spc="-5" dirty="0" smtClean="0">
                <a:solidFill>
                  <a:srgbClr val="C00000"/>
                </a:solidFill>
                <a:latin typeface="Corbel"/>
                <a:cs typeface="Corbel"/>
              </a:rPr>
              <a:t>омплексному развитию сельских территорий:</a:t>
            </a:r>
            <a:r>
              <a:rPr sz="1600" b="1" spc="-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31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spc="-35" dirty="0" smtClean="0">
                <a:solidFill>
                  <a:srgbClr val="C00000"/>
                </a:solidFill>
                <a:latin typeface="Corbel"/>
                <a:cs typeface="Corbel"/>
              </a:rPr>
              <a:t>  </a:t>
            </a:r>
            <a:r>
              <a:rPr lang="ru-RU" sz="1600" b="1" spc="5" dirty="0" smtClean="0">
                <a:solidFill>
                  <a:srgbClr val="C00000"/>
                </a:solidFill>
                <a:latin typeface="Corbel"/>
                <a:cs typeface="Corbel"/>
              </a:rPr>
              <a:t>капатальный ремонт</a:t>
            </a:r>
            <a:r>
              <a:rPr sz="1600" b="1" spc="-140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-15" dirty="0" err="1">
                <a:solidFill>
                  <a:srgbClr val="C00000"/>
                </a:solidFill>
                <a:latin typeface="Corbel"/>
                <a:cs typeface="Corbel"/>
              </a:rPr>
              <a:t>Д</a:t>
            </a:r>
            <a:r>
              <a:rPr sz="1600" b="1" dirty="0" err="1">
                <a:solidFill>
                  <a:srgbClr val="C00000"/>
                </a:solidFill>
                <a:latin typeface="Corbel"/>
                <a:cs typeface="Corbel"/>
              </a:rPr>
              <a:t>ома</a:t>
            </a:r>
            <a:r>
              <a:rPr sz="1600" b="1" spc="-8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spc="-15" dirty="0" smtClean="0">
                <a:solidFill>
                  <a:srgbClr val="C00000"/>
                </a:solidFill>
                <a:latin typeface="Corbel"/>
                <a:cs typeface="Corbel"/>
              </a:rPr>
              <a:t>культуры с.Тимирязево: спортивного зала фойе зрительного зала;</a:t>
            </a:r>
            <a:r>
              <a:rPr lang="ru-RU" sz="1600" b="1" spc="-5" dirty="0" smtClean="0">
                <a:solidFill>
                  <a:srgbClr val="C00000"/>
                </a:solidFill>
                <a:latin typeface="Corbel"/>
                <a:cs typeface="Corbel"/>
              </a:rPr>
              <a:t> обустройство</a:t>
            </a:r>
            <a:r>
              <a:rPr lang="ru-RU" sz="1600" b="1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spc="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spc="-15" dirty="0" smtClean="0">
                <a:solidFill>
                  <a:srgbClr val="C00000"/>
                </a:solidFill>
                <a:latin typeface="Corbel"/>
                <a:cs typeface="Corbel"/>
              </a:rPr>
              <a:t>детских игровых площадок;</a:t>
            </a:r>
            <a:r>
              <a:rPr lang="ru-RU" sz="1600" b="1" spc="-10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spc="-5" dirty="0" smtClean="0">
                <a:solidFill>
                  <a:srgbClr val="C00000"/>
                </a:solidFill>
                <a:latin typeface="Corbel"/>
                <a:cs typeface="Corbel"/>
              </a:rPr>
              <a:t>пишутся проекты по </a:t>
            </a:r>
            <a:r>
              <a:rPr lang="ru-RU" sz="1600" b="1" spc="-31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Corbel"/>
                <a:cs typeface="Corbel"/>
              </a:rPr>
              <a:t>местным</a:t>
            </a:r>
            <a:r>
              <a:rPr lang="ru-RU" sz="1600" b="1" spc="-50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spc="-5" dirty="0" smtClean="0">
                <a:solidFill>
                  <a:srgbClr val="C00000"/>
                </a:solidFill>
                <a:latin typeface="Corbel"/>
                <a:cs typeface="Corbel"/>
              </a:rPr>
              <a:t>инициативам</a:t>
            </a:r>
            <a:r>
              <a:rPr lang="ru-RU" sz="1600" b="1" spc="-70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spc="-5" dirty="0" smtClean="0">
                <a:solidFill>
                  <a:srgbClr val="C00000"/>
                </a:solidFill>
                <a:latin typeface="Corbel"/>
                <a:cs typeface="Corbel"/>
              </a:rPr>
              <a:t>граждан</a:t>
            </a:r>
            <a:r>
              <a:rPr lang="ru-RU" sz="1600" b="1" spc="-20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Corbel"/>
                <a:cs typeface="Corbel"/>
              </a:rPr>
              <a:t>и успешно реализуются с участием жителей.</a:t>
            </a:r>
            <a:endParaRPr lang="ru-RU" sz="1600" b="1" spc="-15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pPr marL="287020" marR="353060" indent="-274320">
              <a:lnSpc>
                <a:spcPct val="100000"/>
              </a:lnSpc>
              <a:spcBef>
                <a:spcPts val="725"/>
              </a:spcBef>
              <a:buClr>
                <a:srgbClr val="3891A7"/>
              </a:buClr>
              <a:buSzPct val="78125"/>
              <a:tabLst>
                <a:tab pos="286385" algn="l"/>
                <a:tab pos="287020" algn="l"/>
              </a:tabLst>
            </a:pP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</TotalTime>
  <Words>1826</Words>
  <Application>Microsoft Office PowerPoint</Application>
  <PresentationFormat>Экран (4:3)</PresentationFormat>
  <Paragraphs>148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Общие сведения о Тимирязевском  сельском  поселении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Алгоритм внедрения  практики</vt:lpstr>
      <vt:lpstr>РЕЗУЛЬТАТЫ   ПРАКТИКИ</vt:lpstr>
      <vt:lpstr>РЕЗУЛЬТАТЫ : Реализован Проект по устройству детских и спортивных площадок д.Городок, д.Запрудново и с.Тимирязево, чистоту и порядок  поддерживают  активные жители.  </vt:lpstr>
      <vt:lpstr>РЕЗУЛЬТАТЫ : Реализован Проект по «Благоустройство общественной территории у памятника воинам, павшим в годы Великой Отечественной войны (Ивановская область, Лухский района, с. Тимирязево, ул.Центральная, д.№ 68») чистоту и порядок  поддерживают  активные жители.  </vt:lpstr>
      <vt:lpstr>РЕЗУЛЬТАТЫ : Реализован Проект по Благоустройству общественной территории расположенной по адресу: Ивановская область, Лухский район, с.Тимирязево, ул.Центральная, д.№62.  </vt:lpstr>
      <vt:lpstr>РЕЗУЛЬТАТЫ : Реализован Проект по «Благоустройство общественной территории у памятника воинам, павшим в годы Великой Отечественной войны (Ивановская область, Лухский района, с. Тимирязево, ул.Центральная, д.№ 68») чистоту и порядок  поддерживают  активные жители.  </vt:lpstr>
      <vt:lpstr>Слайд 17</vt:lpstr>
      <vt:lpstr>Слайд 18</vt:lpstr>
      <vt:lpstr>РЕЗУЛЬТАТЫ:Празднование  Дня Победы , Бессмертный полк, «Аллея Памяти» с.Тимирязево </vt:lpstr>
      <vt:lpstr>ВОЛОНТЁРЫ СЕЛЬСКОГО ПОСЕЛЕНИЯ</vt:lpstr>
      <vt:lpstr>Совет Ветернов  Тимирязевского сельского поселения</vt:lpstr>
      <vt:lpstr>При Доме культуры с.Тимирязево создан ветеранский  хор «Сударушка».  В настоящее время руководителем  хора является  Витюлева Татьяна Александровна.  Хор «Сударушка» принимает участияе в местных, районных, областных культурных мероприятиях.</vt:lpstr>
      <vt:lpstr>Проведение Новогодних мероприятий</vt:lpstr>
      <vt:lpstr>Слайд 24</vt:lpstr>
      <vt:lpstr>КОЛЛЕКТИВ АДМИНИСТРАЦИИ- залог благополучия жителей (благоустройство,  акции, пожарная безопасность)</vt:lpstr>
      <vt:lpstr>Лучшая муниципальная  практика-2023 года</vt:lpstr>
      <vt:lpstr>Наши достижения</vt:lpstr>
      <vt:lpstr>Сильные и слабые стороны инициатив  жителей</vt:lpstr>
      <vt:lpstr>Слайд 29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Natalya</dc:creator>
  <cp:lastModifiedBy>Natalya</cp:lastModifiedBy>
  <cp:revision>37</cp:revision>
  <dcterms:created xsi:type="dcterms:W3CDTF">2025-01-27T13:12:00Z</dcterms:created>
  <dcterms:modified xsi:type="dcterms:W3CDTF">2025-01-28T12:08:57Z</dcterms:modified>
</cp:coreProperties>
</file>